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1915" r:id="rId2"/>
    <p:sldId id="1979" r:id="rId3"/>
    <p:sldId id="1978" r:id="rId4"/>
    <p:sldId id="1761" r:id="rId5"/>
    <p:sldId id="1997" r:id="rId6"/>
    <p:sldId id="1917" r:id="rId7"/>
    <p:sldId id="1998" r:id="rId8"/>
    <p:sldId id="1920" r:id="rId9"/>
    <p:sldId id="1988" r:id="rId10"/>
    <p:sldId id="1989" r:id="rId11"/>
    <p:sldId id="1935" r:id="rId12"/>
    <p:sldId id="1936" r:id="rId13"/>
    <p:sldId id="1835" r:id="rId14"/>
    <p:sldId id="1931" r:id="rId15"/>
    <p:sldId id="1926" r:id="rId16"/>
    <p:sldId id="1991" r:id="rId17"/>
    <p:sldId id="1928" r:id="rId18"/>
    <p:sldId id="1937" r:id="rId19"/>
    <p:sldId id="1971" r:id="rId20"/>
    <p:sldId id="1972" r:id="rId21"/>
    <p:sldId id="1974" r:id="rId22"/>
    <p:sldId id="1938" r:id="rId23"/>
    <p:sldId id="1939" r:id="rId24"/>
    <p:sldId id="1967" r:id="rId25"/>
    <p:sldId id="1908" r:id="rId26"/>
    <p:sldId id="1959" r:id="rId27"/>
    <p:sldId id="1984" r:id="rId28"/>
    <p:sldId id="1992" r:id="rId29"/>
    <p:sldId id="1985" r:id="rId30"/>
    <p:sldId id="1996" r:id="rId31"/>
    <p:sldId id="1678" r:id="rId32"/>
    <p:sldId id="1679" r:id="rId33"/>
    <p:sldId id="1905" r:id="rId34"/>
    <p:sldId id="1680" r:id="rId35"/>
    <p:sldId id="1906" r:id="rId36"/>
    <p:sldId id="1681" r:id="rId37"/>
    <p:sldId id="1682" r:id="rId38"/>
    <p:sldId id="1683" r:id="rId39"/>
    <p:sldId id="1684" r:id="rId40"/>
    <p:sldId id="1685" r:id="rId41"/>
    <p:sldId id="1686" r:id="rId42"/>
    <p:sldId id="1687" r:id="rId43"/>
    <p:sldId id="1828" r:id="rId44"/>
    <p:sldId id="1688" r:id="rId45"/>
    <p:sldId id="1689" r:id="rId46"/>
    <p:sldId id="1690" r:id="rId47"/>
    <p:sldId id="1691" r:id="rId48"/>
    <p:sldId id="1910" r:id="rId49"/>
    <p:sldId id="1829" r:id="rId50"/>
    <p:sldId id="1911" r:id="rId51"/>
    <p:sldId id="1831" r:id="rId52"/>
    <p:sldId id="1912" r:id="rId53"/>
    <p:sldId id="1913" r:id="rId54"/>
    <p:sldId id="1914" r:id="rId55"/>
    <p:sldId id="1833" r:id="rId56"/>
    <p:sldId id="1695" r:id="rId57"/>
    <p:sldId id="1696" r:id="rId58"/>
    <p:sldId id="1697" r:id="rId59"/>
    <p:sldId id="1698" r:id="rId60"/>
    <p:sldId id="1699" r:id="rId61"/>
    <p:sldId id="1700" r:id="rId62"/>
    <p:sldId id="1701" r:id="rId63"/>
    <p:sldId id="1702" r:id="rId64"/>
    <p:sldId id="1703" r:id="rId65"/>
    <p:sldId id="1704" r:id="rId66"/>
    <p:sldId id="1705" r:id="rId67"/>
    <p:sldId id="1706" r:id="rId68"/>
    <p:sldId id="1708" r:id="rId69"/>
    <p:sldId id="1709" r:id="rId70"/>
    <p:sldId id="1710" r:id="rId71"/>
    <p:sldId id="1957" r:id="rId72"/>
    <p:sldId id="1963" r:id="rId73"/>
    <p:sldId id="1940" r:id="rId74"/>
    <p:sldId id="1941" r:id="rId75"/>
    <p:sldId id="1995" r:id="rId76"/>
    <p:sldId id="1994" r:id="rId77"/>
    <p:sldId id="1674" r:id="rId78"/>
    <p:sldId id="1613" r:id="rId79"/>
    <p:sldId id="1614" r:id="rId80"/>
    <p:sldId id="1616" r:id="rId8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6434" autoAdjust="0"/>
  </p:normalViewPr>
  <p:slideViewPr>
    <p:cSldViewPr>
      <p:cViewPr>
        <p:scale>
          <a:sx n="59" d="100"/>
          <a:sy n="59" d="100"/>
        </p:scale>
        <p:origin x="-1680" y="-1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4.wmf"/><Relationship Id="rId1" Type="http://schemas.openxmlformats.org/officeDocument/2006/relationships/image" Target="../media/image5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2.wmf"/><Relationship Id="rId7" Type="http://schemas.openxmlformats.org/officeDocument/2006/relationships/image" Target="../media/image65.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58.wmf"/><Relationship Id="rId5" Type="http://schemas.openxmlformats.org/officeDocument/2006/relationships/image" Target="../media/image64.wmf"/><Relationship Id="rId4" Type="http://schemas.openxmlformats.org/officeDocument/2006/relationships/image" Target="../media/image6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3.wmf"/><Relationship Id="rId1" Type="http://schemas.openxmlformats.org/officeDocument/2006/relationships/image" Target="../media/image67.wmf"/><Relationship Id="rId4"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3.wmf"/><Relationship Id="rId1" Type="http://schemas.openxmlformats.org/officeDocument/2006/relationships/image" Target="../media/image82.wmf"/><Relationship Id="rId5" Type="http://schemas.openxmlformats.org/officeDocument/2006/relationships/image" Target="../media/image85.wmf"/><Relationship Id="rId4" Type="http://schemas.openxmlformats.org/officeDocument/2006/relationships/image" Target="../media/image8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7.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image" Target="../media/image82.wmf"/><Relationship Id="rId7" Type="http://schemas.openxmlformats.org/officeDocument/2006/relationships/image" Target="../media/image91.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84.wmf"/><Relationship Id="rId5" Type="http://schemas.openxmlformats.org/officeDocument/2006/relationships/image" Target="../media/image90.wmf"/><Relationship Id="rId4" Type="http://schemas.openxmlformats.org/officeDocument/2006/relationships/image" Target="../media/image8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87.wmf"/><Relationship Id="rId1" Type="http://schemas.openxmlformats.org/officeDocument/2006/relationships/image" Target="../media/image9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3.wmf"/><Relationship Id="rId1" Type="http://schemas.openxmlformats.org/officeDocument/2006/relationships/image" Target="../media/image67.wmf"/><Relationship Id="rId5" Type="http://schemas.openxmlformats.org/officeDocument/2006/relationships/image" Target="../media/image98.wmf"/><Relationship Id="rId4" Type="http://schemas.openxmlformats.org/officeDocument/2006/relationships/image" Target="../media/image69.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58.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62.wmf"/><Relationship Id="rId7" Type="http://schemas.openxmlformats.org/officeDocument/2006/relationships/image" Target="../media/image99.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58.wmf"/><Relationship Id="rId5" Type="http://schemas.openxmlformats.org/officeDocument/2006/relationships/image" Target="../media/image101.wmf"/><Relationship Id="rId4" Type="http://schemas.openxmlformats.org/officeDocument/2006/relationships/image" Target="../media/image10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62.wmf"/><Relationship Id="rId7" Type="http://schemas.openxmlformats.org/officeDocument/2006/relationships/image" Target="../media/image99.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58.wmf"/><Relationship Id="rId5" Type="http://schemas.openxmlformats.org/officeDocument/2006/relationships/image" Target="../media/image101.wmf"/><Relationship Id="rId10" Type="http://schemas.openxmlformats.org/officeDocument/2006/relationships/image" Target="../media/image102.wmf"/><Relationship Id="rId4" Type="http://schemas.openxmlformats.org/officeDocument/2006/relationships/image" Target="../media/image100.wmf"/><Relationship Id="rId9" Type="http://schemas.openxmlformats.org/officeDocument/2006/relationships/image" Target="../media/image9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image" Target="../media/image1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5" Type="http://schemas.openxmlformats.org/officeDocument/2006/relationships/image" Target="../media/image41.wmf"/><Relationship Id="rId4"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C78B6D0F-F2BE-4235-B4CA-7F3A332F838D}" type="datetimeFigureOut">
              <a:rPr lang="en-US"/>
              <a:pPr>
                <a:defRPr/>
              </a:pPr>
              <a:t>4/13/2025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6897384-6263-4886-B375-9A3C7B36333C}" type="slidenum">
              <a:rPr lang="en-US" altLang="en-US"/>
              <a:pPr/>
              <a:t>‹#›</a:t>
            </a:fld>
            <a:endParaRPr lang="en-US" altLang="en-US"/>
          </a:p>
        </p:txBody>
      </p:sp>
    </p:spTree>
    <p:extLst>
      <p:ext uri="{BB962C8B-B14F-4D97-AF65-F5344CB8AC3E}">
        <p14:creationId xmlns:p14="http://schemas.microsoft.com/office/powerpoint/2010/main" xmlns="" val="683453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C96E2A-12D7-4E8D-AC95-93FE179863A4}" type="slidenum">
              <a:rPr lang="en-US" smtClean="0"/>
              <a:pPr>
                <a:defRPr/>
              </a:pPr>
              <a:t>17</a:t>
            </a:fld>
            <a:endParaRPr lang="en-US"/>
          </a:p>
        </p:txBody>
      </p:sp>
    </p:spTree>
    <p:extLst>
      <p:ext uri="{BB962C8B-B14F-4D97-AF65-F5344CB8AC3E}">
        <p14:creationId xmlns="" xmlns:p14="http://schemas.microsoft.com/office/powerpoint/2010/main" val="321789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D931C4-CF10-442C-8743-826339E4863D}" type="slidenum">
              <a:rPr lang="en-IN" altLang="en-US" smtClean="0"/>
              <a:pPr/>
              <a:t>20</a:t>
            </a:fld>
            <a:endParaRPr lang="en-IN" altLang="en-US" smtClean="0"/>
          </a:p>
        </p:txBody>
      </p:sp>
    </p:spTree>
    <p:extLst>
      <p:ext uri="{BB962C8B-B14F-4D97-AF65-F5344CB8AC3E}">
        <p14:creationId xmlns="" xmlns:p14="http://schemas.microsoft.com/office/powerpoint/2010/main" val="913031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D931C4-CF10-442C-8743-826339E4863D}" type="slidenum">
              <a:rPr lang="en-IN" altLang="en-US" smtClean="0"/>
              <a:pPr/>
              <a:t>21</a:t>
            </a:fld>
            <a:endParaRPr lang="en-IN" altLang="en-US" smtClean="0"/>
          </a:p>
        </p:txBody>
      </p:sp>
    </p:spTree>
    <p:extLst>
      <p:ext uri="{BB962C8B-B14F-4D97-AF65-F5344CB8AC3E}">
        <p14:creationId xmlns="" xmlns:p14="http://schemas.microsoft.com/office/powerpoint/2010/main" val="91303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833324-9B4A-4461-800F-C4C01C457D89}" type="slidenum">
              <a:rPr lang="en-IN" altLang="en-US"/>
              <a:pPr/>
              <a:t>40</a:t>
            </a:fld>
            <a:endParaRPr lang="en-IN" altLang="en-US"/>
          </a:p>
        </p:txBody>
      </p:sp>
    </p:spTree>
    <p:extLst>
      <p:ext uri="{BB962C8B-B14F-4D97-AF65-F5344CB8AC3E}">
        <p14:creationId xmlns="" xmlns:p14="http://schemas.microsoft.com/office/powerpoint/2010/main" val="3174406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12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833324-9B4A-4461-800F-C4C01C457D89}" type="slidenum">
              <a:rPr lang="en-IN" altLang="en-US"/>
              <a:pPr/>
              <a:t>41</a:t>
            </a:fld>
            <a:endParaRPr lang="en-IN" altLang="en-US"/>
          </a:p>
        </p:txBody>
      </p:sp>
    </p:spTree>
    <p:extLst>
      <p:ext uri="{BB962C8B-B14F-4D97-AF65-F5344CB8AC3E}">
        <p14:creationId xmlns="" xmlns:p14="http://schemas.microsoft.com/office/powerpoint/2010/main" val="1799563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48</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50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51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53</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54</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2</a:t>
            </a:fld>
            <a:endParaRPr lang="en-US" altLang="en-US"/>
          </a:p>
        </p:txBody>
      </p:sp>
    </p:spTree>
    <p:extLst>
      <p:ext uri="{BB962C8B-B14F-4D97-AF65-F5344CB8AC3E}">
        <p14:creationId xmlns="" xmlns:p14="http://schemas.microsoft.com/office/powerpoint/2010/main" val="320731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55</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60</a:t>
            </a:fld>
            <a:endParaRPr lang="en-US" altLang="en-US"/>
          </a:p>
        </p:txBody>
      </p:sp>
    </p:spTree>
    <p:extLst>
      <p:ext uri="{BB962C8B-B14F-4D97-AF65-F5344CB8AC3E}">
        <p14:creationId xmlns="" xmlns:p14="http://schemas.microsoft.com/office/powerpoint/2010/main" val="409917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61</a:t>
            </a:fld>
            <a:endParaRPr lang="en-US" altLang="en-US"/>
          </a:p>
        </p:txBody>
      </p:sp>
    </p:spTree>
    <p:extLst>
      <p:ext uri="{BB962C8B-B14F-4D97-AF65-F5344CB8AC3E}">
        <p14:creationId xmlns="" xmlns:p14="http://schemas.microsoft.com/office/powerpoint/2010/main" val="4099176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62</a:t>
            </a:fld>
            <a:endParaRPr lang="en-US" altLang="en-US"/>
          </a:p>
        </p:txBody>
      </p:sp>
    </p:spTree>
    <p:extLst>
      <p:ext uri="{BB962C8B-B14F-4D97-AF65-F5344CB8AC3E}">
        <p14:creationId xmlns="" xmlns:p14="http://schemas.microsoft.com/office/powerpoint/2010/main" val="4099176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083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77A06C-95C0-42B2-B582-D8CEEA0D782C}" type="slidenum">
              <a:rPr lang="en-IN" altLang="en-US" smtClean="0"/>
              <a:pPr/>
              <a:t>63</a:t>
            </a:fld>
            <a:endParaRPr lang="en-IN" altLang="en-US" smtClean="0"/>
          </a:p>
        </p:txBody>
      </p:sp>
    </p:spTree>
    <p:extLst>
      <p:ext uri="{BB962C8B-B14F-4D97-AF65-F5344CB8AC3E}">
        <p14:creationId xmlns="" xmlns:p14="http://schemas.microsoft.com/office/powerpoint/2010/main" val="3900563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310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89DCA7B-7CCA-4775-9422-C789823A6359}" type="slidenum">
              <a:rPr lang="en-IN" altLang="en-US" smtClean="0"/>
              <a:pPr/>
              <a:t>67</a:t>
            </a:fld>
            <a:endParaRPr lang="en-IN" altLang="en-US" smtClean="0"/>
          </a:p>
        </p:txBody>
      </p:sp>
    </p:spTree>
    <p:extLst>
      <p:ext uri="{BB962C8B-B14F-4D97-AF65-F5344CB8AC3E}">
        <p14:creationId xmlns="" xmlns:p14="http://schemas.microsoft.com/office/powerpoint/2010/main" val="329691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8C298A-08A5-4409-B316-4952C53258EC}" type="slidenum">
              <a:rPr lang="en-US"/>
              <a:pPr/>
              <a:t>68</a:t>
            </a:fld>
            <a:endParaRPr lang="en-US"/>
          </a:p>
        </p:txBody>
      </p:sp>
      <p:sp>
        <p:nvSpPr>
          <p:cNvPr id="103426" name="Rectangle 2"/>
          <p:cNvSpPr>
            <a:spLocks noGrp="1" noRot="1" noChangeAspect="1" noChangeArrowheads="1" noTextEdit="1"/>
          </p:cNvSpPr>
          <p:nvPr>
            <p:ph type="sldImg"/>
          </p:nvPr>
        </p:nvSpPr>
        <p:spPr>
          <a:xfrm>
            <a:off x="1144588" y="685800"/>
            <a:ext cx="4572000" cy="3429000"/>
          </a:xfrm>
          <a:ln/>
        </p:spPr>
      </p:sp>
      <p:sp>
        <p:nvSpPr>
          <p:cNvPr id="103427" name="Rectangle 3"/>
          <p:cNvSpPr>
            <a:spLocks noGrp="1" noChangeArrowheads="1"/>
          </p:cNvSpPr>
          <p:nvPr>
            <p:ph type="body" idx="1"/>
          </p:nvPr>
        </p:nvSpPr>
        <p:spPr>
          <a:xfrm>
            <a:off x="685334" y="4342736"/>
            <a:ext cx="5487332" cy="4115817"/>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4FD9E5-33C0-4836-AC81-65A4F47BA54D}" type="slidenum">
              <a:rPr lang="en-US"/>
              <a:pPr/>
              <a:t>69</a:t>
            </a:fld>
            <a:endParaRPr lang="en-US"/>
          </a:p>
        </p:txBody>
      </p:sp>
      <p:sp>
        <p:nvSpPr>
          <p:cNvPr id="95234" name="Rectangle 2"/>
          <p:cNvSpPr>
            <a:spLocks noGrp="1" noRot="1" noChangeAspect="1" noChangeArrowheads="1" noTextEdit="1"/>
          </p:cNvSpPr>
          <p:nvPr>
            <p:ph type="sldImg"/>
          </p:nvPr>
        </p:nvSpPr>
        <p:spPr>
          <a:xfrm>
            <a:off x="1144588" y="685800"/>
            <a:ext cx="4572000" cy="3429000"/>
          </a:xfrm>
          <a:ln/>
        </p:spPr>
      </p:sp>
      <p:sp>
        <p:nvSpPr>
          <p:cNvPr id="95235" name="Rectangle 3"/>
          <p:cNvSpPr>
            <a:spLocks noGrp="1" noChangeArrowheads="1"/>
          </p:cNvSpPr>
          <p:nvPr>
            <p:ph type="body" idx="1"/>
          </p:nvPr>
        </p:nvSpPr>
        <p:spPr>
          <a:xfrm>
            <a:off x="685334" y="4342736"/>
            <a:ext cx="5487332" cy="4115817"/>
          </a:xfr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40C96E2A-12D7-4E8D-AC95-93FE179863A4}" type="slidenum">
              <a:rPr lang="en-US" smtClean="0"/>
              <a:pPr>
                <a:defRPr/>
              </a:pPr>
              <a:t>72</a:t>
            </a:fld>
            <a:endParaRPr lang="en-US"/>
          </a:p>
        </p:txBody>
      </p:sp>
    </p:spTree>
    <p:extLst>
      <p:ext uri="{BB962C8B-B14F-4D97-AF65-F5344CB8AC3E}">
        <p14:creationId xmlns:p14="http://schemas.microsoft.com/office/powerpoint/2010/main" xmlns="" val="604136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73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6</a:t>
            </a:fld>
            <a:endParaRPr lang="en-US" altLang="en-US"/>
          </a:p>
        </p:txBody>
      </p:sp>
    </p:spTree>
    <p:extLst>
      <p:ext uri="{BB962C8B-B14F-4D97-AF65-F5344CB8AC3E}">
        <p14:creationId xmlns="" xmlns:p14="http://schemas.microsoft.com/office/powerpoint/2010/main" val="3207315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7</a:t>
            </a:fld>
            <a:endParaRPr lang="en-US" altLang="en-US"/>
          </a:p>
        </p:txBody>
      </p:sp>
    </p:spTree>
    <p:extLst>
      <p:ext uri="{BB962C8B-B14F-4D97-AF65-F5344CB8AC3E}">
        <p14:creationId xmlns="" xmlns:p14="http://schemas.microsoft.com/office/powerpoint/2010/main" val="320731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897384-6263-4886-B375-9A3C7B36333C}" type="slidenum">
              <a:rPr lang="en-US" altLang="en-US" smtClean="0"/>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403E1F6-3357-4E06-8C6F-5875E84964D1}" type="slidenum">
              <a:rPr lang="en-US" altLang="en-US" smtClean="0">
                <a:latin typeface="Times New Roman" panose="02020603050405020304" pitchFamily="18" charset="0"/>
              </a:rPr>
              <a:pPr/>
              <a:t>10</a:t>
            </a:fld>
            <a:endParaRPr lang="en-US" altLang="en-US" smtClean="0">
              <a:latin typeface="Times New Roman" panose="02020603050405020304" pitchFamily="18" charset="0"/>
            </a:endParaRPr>
          </a:p>
        </p:txBody>
      </p:sp>
    </p:spTree>
    <p:extLst>
      <p:ext uri="{BB962C8B-B14F-4D97-AF65-F5344CB8AC3E}">
        <p14:creationId xmlns:p14="http://schemas.microsoft.com/office/powerpoint/2010/main" xmlns="" val="2202765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C96E2A-12D7-4E8D-AC95-93FE179863A4}" type="slidenum">
              <a:rPr lang="en-US" smtClean="0"/>
              <a:pPr>
                <a:defRPr/>
              </a:pPr>
              <a:t>11</a:t>
            </a:fld>
            <a:endParaRPr lang="en-US"/>
          </a:p>
        </p:txBody>
      </p:sp>
    </p:spTree>
    <p:extLst>
      <p:ext uri="{BB962C8B-B14F-4D97-AF65-F5344CB8AC3E}">
        <p14:creationId xmlns:p14="http://schemas.microsoft.com/office/powerpoint/2010/main" xmlns="" val="1503295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C96E2A-12D7-4E8D-AC95-93FE179863A4}" type="slidenum">
              <a:rPr lang="en-US" smtClean="0"/>
              <a:pPr>
                <a:defRPr/>
              </a:pPr>
              <a:t>12</a:t>
            </a:fld>
            <a:endParaRPr lang="en-US"/>
          </a:p>
        </p:txBody>
      </p:sp>
    </p:spTree>
    <p:extLst>
      <p:ext uri="{BB962C8B-B14F-4D97-AF65-F5344CB8AC3E}">
        <p14:creationId xmlns:p14="http://schemas.microsoft.com/office/powerpoint/2010/main" xmlns="" val="1503295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497B1EA-C848-4268-84C1-411D2E2B28E4}" type="slidenum">
              <a:rPr lang="en-US" altLang="en-US"/>
              <a:pPr/>
              <a:t>‹#›</a:t>
            </a:fld>
            <a:endParaRPr lang="en-US" altLang="en-US"/>
          </a:p>
        </p:txBody>
      </p:sp>
    </p:spTree>
    <p:extLst>
      <p:ext uri="{BB962C8B-B14F-4D97-AF65-F5344CB8AC3E}">
        <p14:creationId xmlns:p14="http://schemas.microsoft.com/office/powerpoint/2010/main" xmlns="" val="3753472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E36D270-1354-4FB2-AA68-BD45F2512A2E}" type="slidenum">
              <a:rPr lang="en-US" altLang="en-US"/>
              <a:pPr/>
              <a:t>‹#›</a:t>
            </a:fld>
            <a:endParaRPr lang="en-US" altLang="en-US"/>
          </a:p>
        </p:txBody>
      </p:sp>
    </p:spTree>
    <p:extLst>
      <p:ext uri="{BB962C8B-B14F-4D97-AF65-F5344CB8AC3E}">
        <p14:creationId xmlns:p14="http://schemas.microsoft.com/office/powerpoint/2010/main" xmlns="" val="226386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01CDCFE-31E4-43B4-A0AF-0399FD08DF75}" type="slidenum">
              <a:rPr lang="en-US" altLang="en-US"/>
              <a:pPr/>
              <a:t>‹#›</a:t>
            </a:fld>
            <a:endParaRPr lang="en-US" altLang="en-US"/>
          </a:p>
        </p:txBody>
      </p:sp>
    </p:spTree>
    <p:extLst>
      <p:ext uri="{BB962C8B-B14F-4D97-AF65-F5344CB8AC3E}">
        <p14:creationId xmlns:p14="http://schemas.microsoft.com/office/powerpoint/2010/main" xmlns="" val="2428742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DE834F2-3172-4DA2-B680-E387FA6A0467}" type="slidenum">
              <a:rPr lang="en-US" altLang="en-US"/>
              <a:pPr/>
              <a:t>‹#›</a:t>
            </a:fld>
            <a:endParaRPr lang="en-US" altLang="en-US"/>
          </a:p>
        </p:txBody>
      </p:sp>
    </p:spTree>
    <p:extLst>
      <p:ext uri="{BB962C8B-B14F-4D97-AF65-F5344CB8AC3E}">
        <p14:creationId xmlns:p14="http://schemas.microsoft.com/office/powerpoint/2010/main" xmlns="" val="37715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7867D99-6B99-43EE-ABD7-6E4286BDF6AC}" type="slidenum">
              <a:rPr lang="en-US" altLang="en-US"/>
              <a:pPr/>
              <a:t>‹#›</a:t>
            </a:fld>
            <a:endParaRPr lang="en-US" altLang="en-US"/>
          </a:p>
        </p:txBody>
      </p:sp>
    </p:spTree>
    <p:extLst>
      <p:ext uri="{BB962C8B-B14F-4D97-AF65-F5344CB8AC3E}">
        <p14:creationId xmlns:p14="http://schemas.microsoft.com/office/powerpoint/2010/main" xmlns="" val="12238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4860A75-21A5-46B2-9674-480FA1B824F6}" type="slidenum">
              <a:rPr lang="en-US" altLang="en-US"/>
              <a:pPr/>
              <a:t>‹#›</a:t>
            </a:fld>
            <a:endParaRPr lang="en-US" altLang="en-US"/>
          </a:p>
        </p:txBody>
      </p:sp>
    </p:spTree>
    <p:extLst>
      <p:ext uri="{BB962C8B-B14F-4D97-AF65-F5344CB8AC3E}">
        <p14:creationId xmlns:p14="http://schemas.microsoft.com/office/powerpoint/2010/main" xmlns="" val="311798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6DC0BBA-4E43-4D2B-8764-FAB10427B97D}" type="slidenum">
              <a:rPr lang="en-US" altLang="en-US"/>
              <a:pPr/>
              <a:t>‹#›</a:t>
            </a:fld>
            <a:endParaRPr lang="en-US" altLang="en-US"/>
          </a:p>
        </p:txBody>
      </p:sp>
    </p:spTree>
    <p:extLst>
      <p:ext uri="{BB962C8B-B14F-4D97-AF65-F5344CB8AC3E}">
        <p14:creationId xmlns:p14="http://schemas.microsoft.com/office/powerpoint/2010/main" xmlns="" val="1915753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0D5F6D39-3CB4-42C1-BBF5-605146E35F91}" type="slidenum">
              <a:rPr lang="en-US" altLang="en-US"/>
              <a:pPr/>
              <a:t>‹#›</a:t>
            </a:fld>
            <a:endParaRPr lang="en-US" altLang="en-US"/>
          </a:p>
        </p:txBody>
      </p:sp>
    </p:spTree>
    <p:extLst>
      <p:ext uri="{BB962C8B-B14F-4D97-AF65-F5344CB8AC3E}">
        <p14:creationId xmlns:p14="http://schemas.microsoft.com/office/powerpoint/2010/main" xmlns="" val="115056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384A27C8-87F9-48D4-9FC0-36CD5E256084}" type="slidenum">
              <a:rPr lang="en-US" altLang="en-US"/>
              <a:pPr/>
              <a:t>‹#›</a:t>
            </a:fld>
            <a:endParaRPr lang="en-US" altLang="en-US"/>
          </a:p>
        </p:txBody>
      </p:sp>
    </p:spTree>
    <p:extLst>
      <p:ext uri="{BB962C8B-B14F-4D97-AF65-F5344CB8AC3E}">
        <p14:creationId xmlns:p14="http://schemas.microsoft.com/office/powerpoint/2010/main" xmlns="" val="140561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AF77D8D-7892-49B0-93D1-8ABCE04AD0B8}" type="slidenum">
              <a:rPr lang="en-US" altLang="en-US"/>
              <a:pPr/>
              <a:t>‹#›</a:t>
            </a:fld>
            <a:endParaRPr lang="en-US" altLang="en-US"/>
          </a:p>
        </p:txBody>
      </p:sp>
    </p:spTree>
    <p:extLst>
      <p:ext uri="{BB962C8B-B14F-4D97-AF65-F5344CB8AC3E}">
        <p14:creationId xmlns:p14="http://schemas.microsoft.com/office/powerpoint/2010/main" xmlns="" val="761979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08F389E-92DE-44B9-97E2-61AE58F9E8D4}" type="slidenum">
              <a:rPr lang="en-US" altLang="en-US"/>
              <a:pPr/>
              <a:t>‹#›</a:t>
            </a:fld>
            <a:endParaRPr lang="en-US" altLang="en-US"/>
          </a:p>
        </p:txBody>
      </p:sp>
    </p:spTree>
    <p:extLst>
      <p:ext uri="{BB962C8B-B14F-4D97-AF65-F5344CB8AC3E}">
        <p14:creationId xmlns:p14="http://schemas.microsoft.com/office/powerpoint/2010/main" xmlns="" val="277514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6AF2A36-FAEA-4D31-8FFE-BF8937B2D74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upload.wikimedia.org/wikipedia/commons/a/a4/Christiaan_Huygens-painting.jpeg"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en.wikipedia.org/wiki/Image:Thomas_Young_(scientist).jpg" TargetMode="Externa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jpeg"/><Relationship Id="rId5" Type="http://schemas.openxmlformats.org/officeDocument/2006/relationships/hyperlink" Target="http://en.wikipedia.org/wiki/Image:Thomas_Young_(scientist).jpg"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hyperlink" Target="//upload.wikimedia.org/wikipedia/commons/f/f2/Rippletanksource1plus2supositionBnW.gi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 Id="rId9"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8.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19/5.0191372" TargetMode="External"/><Relationship Id="rId2" Type="http://schemas.openxmlformats.org/officeDocument/2006/relationships/image" Target="../media/image48.emf"/><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3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55.png"/><Relationship Id="rId4" Type="http://schemas.openxmlformats.org/officeDocument/2006/relationships/oleObject" Target="../embeddings/oleObject37.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57.png"/><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1.xml"/><Relationship Id="rId1" Type="http://schemas.openxmlformats.org/officeDocument/2006/relationships/vmlDrawing" Target="../drawings/vmlDrawing17.vml"/><Relationship Id="rId4" Type="http://schemas.openxmlformats.org/officeDocument/2006/relationships/oleObject" Target="../embeddings/oleObject41.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6.bin"/><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oleObject" Target="../embeddings/oleObject45.bin"/><Relationship Id="rId5" Type="http://schemas.openxmlformats.org/officeDocument/2006/relationships/oleObject" Target="../embeddings/oleObject44.bin"/><Relationship Id="rId10" Type="http://schemas.openxmlformats.org/officeDocument/2006/relationships/oleObject" Target="../embeddings/oleObject49.bin"/><Relationship Id="rId4" Type="http://schemas.openxmlformats.org/officeDocument/2006/relationships/oleObject" Target="../embeddings/oleObject43.bin"/><Relationship Id="rId9" Type="http://schemas.openxmlformats.org/officeDocument/2006/relationships/oleObject" Target="../embeddings/oleObject4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oleObject" Target="../embeddings/oleObject54.bin"/><Relationship Id="rId7" Type="http://schemas.openxmlformats.org/officeDocument/2006/relationships/oleObject" Target="../embeddings/oleObject58.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21.vml"/><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22.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23.vml"/><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17.xml"/><Relationship Id="rId7" Type="http://schemas.openxmlformats.org/officeDocument/2006/relationships/oleObject" Target="../embeddings/oleObject68.bin"/><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oleObject" Target="../embeddings/oleObject67.bin"/><Relationship Id="rId5" Type="http://schemas.openxmlformats.org/officeDocument/2006/relationships/oleObject" Target="../embeddings/oleObject66.bin"/><Relationship Id="rId4" Type="http://schemas.openxmlformats.org/officeDocument/2006/relationships/oleObject" Target="../embeddings/oleObject65.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25.v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26.vml"/><Relationship Id="rId5" Type="http://schemas.openxmlformats.org/officeDocument/2006/relationships/oleObject" Target="../embeddings/oleObject72.bin"/><Relationship Id="rId4" Type="http://schemas.openxmlformats.org/officeDocument/2006/relationships/oleObject" Target="../embeddings/oleObject71.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76.bin"/><Relationship Id="rId2" Type="http://schemas.openxmlformats.org/officeDocument/2006/relationships/slideLayout" Target="../slideLayouts/slideLayout1.xml"/><Relationship Id="rId1" Type="http://schemas.openxmlformats.org/officeDocument/2006/relationships/vmlDrawing" Target="../drawings/vmlDrawing27.v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oleObject" Target="../embeddings/oleObject73.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81.bin"/><Relationship Id="rId3" Type="http://schemas.openxmlformats.org/officeDocument/2006/relationships/notesSlide" Target="../notesSlides/notesSlide20.xml"/><Relationship Id="rId7" Type="http://schemas.openxmlformats.org/officeDocument/2006/relationships/oleObject" Target="../embeddings/oleObject80.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79.bin"/><Relationship Id="rId11" Type="http://schemas.openxmlformats.org/officeDocument/2006/relationships/oleObject" Target="../embeddings/oleObject84.bin"/><Relationship Id="rId5" Type="http://schemas.openxmlformats.org/officeDocument/2006/relationships/oleObject" Target="../embeddings/oleObject78.bin"/><Relationship Id="rId10" Type="http://schemas.openxmlformats.org/officeDocument/2006/relationships/oleObject" Target="../embeddings/oleObject83.bin"/><Relationship Id="rId4" Type="http://schemas.openxmlformats.org/officeDocument/2006/relationships/oleObject" Target="../embeddings/oleObject77.bin"/><Relationship Id="rId9" Type="http://schemas.openxmlformats.org/officeDocument/2006/relationships/oleObject" Target="../embeddings/oleObject82.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1.xml"/><Relationship Id="rId1" Type="http://schemas.openxmlformats.org/officeDocument/2006/relationships/vmlDrawing" Target="../drawings/vmlDrawing29.vml"/><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xml"/><Relationship Id="rId1" Type="http://schemas.openxmlformats.org/officeDocument/2006/relationships/vmlDrawing" Target="../drawings/vmlDrawing30.vml"/><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5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1.xml"/><Relationship Id="rId1" Type="http://schemas.openxmlformats.org/officeDocument/2006/relationships/vmlDrawing" Target="../drawings/vmlDrawing31.vml"/><Relationship Id="rId4" Type="http://schemas.openxmlformats.org/officeDocument/2006/relationships/oleObject" Target="../embeddings/oleObject91.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2.bin"/><Relationship Id="rId7" Type="http://schemas.openxmlformats.org/officeDocument/2006/relationships/oleObject" Target="../embeddings/oleObject96.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95.bin"/><Relationship Id="rId5" Type="http://schemas.openxmlformats.org/officeDocument/2006/relationships/oleObject" Target="../embeddings/oleObject94.bin"/><Relationship Id="rId4" Type="http://schemas.openxmlformats.org/officeDocument/2006/relationships/oleObject" Target="../embeddings/oleObject93.bin"/></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33.vml"/><Relationship Id="rId5" Type="http://schemas.openxmlformats.org/officeDocument/2006/relationships/oleObject" Target="../embeddings/oleObject98.bin"/><Relationship Id="rId4" Type="http://schemas.openxmlformats.org/officeDocument/2006/relationships/oleObject" Target="../embeddings/oleObject97.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22.xml"/><Relationship Id="rId7" Type="http://schemas.openxmlformats.org/officeDocument/2006/relationships/oleObject" Target="../embeddings/oleObject102.bin"/><Relationship Id="rId2" Type="http://schemas.openxmlformats.org/officeDocument/2006/relationships/slideLayout" Target="../slideLayouts/slideLayout7.xml"/><Relationship Id="rId1" Type="http://schemas.openxmlformats.org/officeDocument/2006/relationships/vmlDrawing" Target="../drawings/vmlDrawing34.vml"/><Relationship Id="rId6" Type="http://schemas.openxmlformats.org/officeDocument/2006/relationships/oleObject" Target="../embeddings/oleObject101.bin"/><Relationship Id="rId11" Type="http://schemas.openxmlformats.org/officeDocument/2006/relationships/oleObject" Target="../embeddings/oleObject106.bin"/><Relationship Id="rId5" Type="http://schemas.openxmlformats.org/officeDocument/2006/relationships/oleObject" Target="../embeddings/oleObject100.bin"/><Relationship Id="rId10" Type="http://schemas.openxmlformats.org/officeDocument/2006/relationships/oleObject" Target="../embeddings/oleObject105.bin"/><Relationship Id="rId4" Type="http://schemas.openxmlformats.org/officeDocument/2006/relationships/oleObject" Target="../embeddings/oleObject99.bin"/><Relationship Id="rId9" Type="http://schemas.openxmlformats.org/officeDocument/2006/relationships/oleObject" Target="../embeddings/oleObject10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oleObject" Target="../embeddings/oleObject116.bin"/><Relationship Id="rId3" Type="http://schemas.openxmlformats.org/officeDocument/2006/relationships/notesSlide" Target="../notesSlides/notesSlide23.xml"/><Relationship Id="rId7" Type="http://schemas.openxmlformats.org/officeDocument/2006/relationships/oleObject" Target="../embeddings/oleObject110.bin"/><Relationship Id="rId12"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109.bin"/><Relationship Id="rId11" Type="http://schemas.openxmlformats.org/officeDocument/2006/relationships/oleObject" Target="../embeddings/oleObject114.bin"/><Relationship Id="rId5" Type="http://schemas.openxmlformats.org/officeDocument/2006/relationships/oleObject" Target="../embeddings/oleObject108.bin"/><Relationship Id="rId10" Type="http://schemas.openxmlformats.org/officeDocument/2006/relationships/oleObject" Target="../embeddings/oleObject113.bin"/><Relationship Id="rId4" Type="http://schemas.openxmlformats.org/officeDocument/2006/relationships/oleObject" Target="../embeddings/oleObject107.bin"/><Relationship Id="rId9" Type="http://schemas.openxmlformats.org/officeDocument/2006/relationships/oleObject" Target="../embeddings/oleObject112.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notesSlide" Target="../notesSlides/notesSlide24.xml"/><Relationship Id="rId7"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oleObject" Target="../embeddings/oleObject119.bin"/><Relationship Id="rId5" Type="http://schemas.openxmlformats.org/officeDocument/2006/relationships/oleObject" Target="../embeddings/oleObject118.bin"/><Relationship Id="rId4" Type="http://schemas.openxmlformats.org/officeDocument/2006/relationships/oleObject" Target="../embeddings/oleObject117.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physics.aps.org/assets/2014ae88-ef80-448a-a29e-a4eb19d67899/e123_2.png" TargetMode="Externa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23.bin"/><Relationship Id="rId5" Type="http://schemas.openxmlformats.org/officeDocument/2006/relationships/oleObject" Target="../embeddings/oleObject122.bin"/><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8.vml"/><Relationship Id="rId5" Type="http://schemas.openxmlformats.org/officeDocument/2006/relationships/oleObject" Target="../embeddings/oleObject124.bin"/><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oleObject" Target="../embeddings/oleObject126.bin"/></Relationships>
</file>

<file path=ppt/slides/_rels/slide7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hyperlink" Target="http://upload.wikimedia.org/wikipedia/commons/6/69/David_Bohm.jpg"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18.png"/><Relationship Id="rId7" Type="http://schemas.openxmlformats.org/officeDocument/2006/relationships/image" Target="../media/image122.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jpeg"/><Relationship Id="rId4" Type="http://schemas.openxmlformats.org/officeDocument/2006/relationships/image" Target="../media/image119.png"/><Relationship Id="rId9" Type="http://schemas.openxmlformats.org/officeDocument/2006/relationships/image" Target="../media/image124.jpeg"/></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5"/>
          <p:cNvSpPr txBox="1">
            <a:spLocks noChangeArrowheads="1"/>
          </p:cNvSpPr>
          <p:nvPr/>
        </p:nvSpPr>
        <p:spPr bwMode="auto">
          <a:xfrm>
            <a:off x="0" y="3068960"/>
            <a:ext cx="912812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9pPr>
          </a:lstStyle>
          <a:p>
            <a:pPr algn="ctr">
              <a:spcBef>
                <a:spcPct val="0"/>
              </a:spcBef>
              <a:buFontTx/>
              <a:buNone/>
            </a:pPr>
            <a:r>
              <a:rPr lang="en-US" b="1" dirty="0">
                <a:latin typeface="Calibri" panose="020F0502020204030204" pitchFamily="34" charset="0"/>
                <a:cs typeface="Arial" panose="020B0604020202020204" pitchFamily="34" charset="0"/>
              </a:rPr>
              <a:t>AJOY    </a:t>
            </a:r>
            <a:r>
              <a:rPr lang="en-US" b="1" dirty="0" smtClean="0">
                <a:latin typeface="Calibri" panose="020F0502020204030204" pitchFamily="34" charset="0"/>
                <a:cs typeface="Arial" panose="020B0604020202020204" pitchFamily="34" charset="0"/>
              </a:rPr>
              <a:t>GHATAK</a:t>
            </a:r>
            <a:endParaRPr lang="fr-FR" b="1" dirty="0" smtClean="0">
              <a:latin typeface="Calibri" panose="020F0502020204030204" pitchFamily="34" charset="0"/>
            </a:endParaRPr>
          </a:p>
          <a:p>
            <a:pPr algn="ctr">
              <a:spcBef>
                <a:spcPct val="0"/>
              </a:spcBef>
              <a:buFontTx/>
              <a:buNone/>
            </a:pPr>
            <a:r>
              <a:rPr lang="fr-FR" b="1" dirty="0" smtClean="0">
                <a:latin typeface="Calibri" panose="020F0502020204030204" pitchFamily="34" charset="0"/>
              </a:rPr>
              <a:t> </a:t>
            </a:r>
            <a:r>
              <a:rPr lang="en-US" b="1" dirty="0">
                <a:solidFill>
                  <a:srgbClr val="333399"/>
                </a:solidFill>
                <a:latin typeface="Calibri" panose="020F0502020204030204" pitchFamily="34" charset="0"/>
                <a:cs typeface="Arial" panose="020B0604020202020204" pitchFamily="34" charset="0"/>
              </a:rPr>
              <a:t>ajoykghatak@gmail.com</a:t>
            </a:r>
            <a:endParaRPr lang="en-US" dirty="0">
              <a:latin typeface="Calibri" panose="020F0502020204030204" pitchFamily="34" charset="0"/>
            </a:endParaRPr>
          </a:p>
        </p:txBody>
      </p:sp>
      <p:sp>
        <p:nvSpPr>
          <p:cNvPr id="13" name="TextBox 12"/>
          <p:cNvSpPr txBox="1"/>
          <p:nvPr/>
        </p:nvSpPr>
        <p:spPr>
          <a:xfrm>
            <a:off x="15211" y="5445224"/>
            <a:ext cx="9128789" cy="1077218"/>
          </a:xfrm>
          <a:prstGeom prst="rect">
            <a:avLst/>
          </a:prstGeom>
          <a:noFill/>
        </p:spPr>
        <p:txBody>
          <a:bodyPr wrap="square">
            <a:spAutoFit/>
          </a:bodyPr>
          <a:lstStyle/>
          <a:p>
            <a:pPr algn="ctr"/>
            <a:r>
              <a:rPr lang="en-US" sz="3200" b="1" dirty="0" smtClean="0">
                <a:solidFill>
                  <a:srgbClr val="C00000"/>
                </a:solidFill>
                <a:latin typeface="Calibri" pitchFamily="34" charset="0"/>
              </a:rPr>
              <a:t>Professor </a:t>
            </a:r>
            <a:r>
              <a:rPr lang="en-US" sz="3200" b="1" dirty="0" err="1" smtClean="0">
                <a:solidFill>
                  <a:srgbClr val="C00000"/>
                </a:solidFill>
                <a:latin typeface="Calibri" pitchFamily="34" charset="0"/>
              </a:rPr>
              <a:t>Asoke</a:t>
            </a:r>
            <a:r>
              <a:rPr lang="en-US" sz="3200" b="1" dirty="0" smtClean="0">
                <a:solidFill>
                  <a:srgbClr val="C00000"/>
                </a:solidFill>
                <a:latin typeface="Calibri" pitchFamily="34" charset="0"/>
              </a:rPr>
              <a:t> </a:t>
            </a:r>
            <a:r>
              <a:rPr lang="en-US" sz="3200" b="1" dirty="0" err="1" smtClean="0">
                <a:solidFill>
                  <a:srgbClr val="C00000"/>
                </a:solidFill>
                <a:latin typeface="Calibri" pitchFamily="34" charset="0"/>
              </a:rPr>
              <a:t>Nath</a:t>
            </a:r>
            <a:r>
              <a:rPr lang="en-US" sz="3200" b="1" dirty="0" smtClean="0">
                <a:solidFill>
                  <a:srgbClr val="C00000"/>
                </a:solidFill>
                <a:latin typeface="Calibri" pitchFamily="34" charset="0"/>
              </a:rPr>
              <a:t> </a:t>
            </a:r>
            <a:r>
              <a:rPr lang="en-US" sz="3200" b="1" dirty="0" err="1" smtClean="0">
                <a:solidFill>
                  <a:srgbClr val="C00000"/>
                </a:solidFill>
                <a:latin typeface="Calibri" pitchFamily="34" charset="0"/>
              </a:rPr>
              <a:t>Mitra</a:t>
            </a:r>
            <a:r>
              <a:rPr lang="en-US" sz="3200" b="1" dirty="0" smtClean="0">
                <a:solidFill>
                  <a:srgbClr val="C00000"/>
                </a:solidFill>
                <a:latin typeface="Calibri" pitchFamily="34" charset="0"/>
              </a:rPr>
              <a:t> Memorial Meeting </a:t>
            </a:r>
          </a:p>
          <a:p>
            <a:pPr algn="ctr"/>
            <a:r>
              <a:rPr lang="en-US" sz="3200" b="1" dirty="0" smtClean="0">
                <a:solidFill>
                  <a:srgbClr val="C00000"/>
                </a:solidFill>
                <a:latin typeface="Calibri" pitchFamily="34" charset="0"/>
                <a:cs typeface="Arial" pitchFamily="34" charset="0"/>
              </a:rPr>
              <a:t>April 14-15, 2025</a:t>
            </a:r>
            <a:endParaRPr lang="en-US" sz="3200" b="1" dirty="0">
              <a:solidFill>
                <a:srgbClr val="C00000"/>
              </a:solidFill>
              <a:latin typeface="Calibri" pitchFamily="34" charset="0"/>
              <a:cs typeface="Arial" pitchFamily="34" charset="0"/>
            </a:endParaRPr>
          </a:p>
        </p:txBody>
      </p:sp>
      <p:sp>
        <p:nvSpPr>
          <p:cNvPr id="6" name="TextBox 5"/>
          <p:cNvSpPr txBox="1"/>
          <p:nvPr/>
        </p:nvSpPr>
        <p:spPr>
          <a:xfrm>
            <a:off x="-326" y="231724"/>
            <a:ext cx="9144000" cy="2123658"/>
          </a:xfrm>
          <a:prstGeom prst="rect">
            <a:avLst/>
          </a:prstGeom>
          <a:noFill/>
        </p:spPr>
        <p:txBody>
          <a:bodyPr wrap="square" rtlCol="0">
            <a:spAutoFit/>
          </a:bodyPr>
          <a:lstStyle/>
          <a:p>
            <a:pPr algn="ctr"/>
            <a:r>
              <a:rPr lang="en-US" sz="4400" b="1" dirty="0" smtClean="0">
                <a:solidFill>
                  <a:srgbClr val="C00000"/>
                </a:solidFill>
                <a:latin typeface="Calibri" panose="020F0502020204030204" pitchFamily="34" charset="0"/>
              </a:rPr>
              <a:t>Polarization of Light, Entanglement  </a:t>
            </a:r>
          </a:p>
          <a:p>
            <a:pPr algn="ctr"/>
            <a:r>
              <a:rPr lang="en-US" sz="4400" b="1" dirty="0" smtClean="0">
                <a:solidFill>
                  <a:srgbClr val="C00000"/>
                </a:solidFill>
                <a:latin typeface="Calibri" panose="020F0502020204030204" pitchFamily="34" charset="0"/>
              </a:rPr>
              <a:t>and</a:t>
            </a:r>
          </a:p>
          <a:p>
            <a:pPr algn="ctr"/>
            <a:r>
              <a:rPr lang="en-US" sz="4400" b="1" dirty="0" smtClean="0">
                <a:solidFill>
                  <a:srgbClr val="C00000"/>
                </a:solidFill>
                <a:latin typeface="Calibri" panose="020F0502020204030204" pitchFamily="34" charset="0"/>
              </a:rPr>
              <a:t>Bell’s Inequality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2"/>
          <p:cNvSpPr>
            <a:spLocks noChangeArrowheads="1"/>
          </p:cNvSpPr>
          <p:nvPr/>
        </p:nvSpPr>
        <p:spPr bwMode="auto">
          <a:xfrm>
            <a:off x="3140244" y="1150122"/>
            <a:ext cx="184731" cy="300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p>
        </p:txBody>
      </p:sp>
      <p:pic>
        <p:nvPicPr>
          <p:cNvPr id="16390" name="Picture 4" descr="File:Christiaan Huygens-painting.jpeg">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t="3964" b="15549"/>
          <a:stretch>
            <a:fillRect/>
          </a:stretch>
        </p:blipFill>
        <p:spPr bwMode="auto">
          <a:xfrm>
            <a:off x="36480" y="188639"/>
            <a:ext cx="2106089" cy="2520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404517" y="188639"/>
            <a:ext cx="1656184" cy="2378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1"/>
          <p:cNvSpPr>
            <a:spLocks noChangeArrowheads="1"/>
          </p:cNvSpPr>
          <p:nvPr/>
        </p:nvSpPr>
        <p:spPr bwMode="auto">
          <a:xfrm>
            <a:off x="3995936" y="188640"/>
            <a:ext cx="5148064"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IN" altLang="en-US" sz="3600" b="1" dirty="0">
                <a:solidFill>
                  <a:srgbClr val="C00000"/>
                </a:solidFill>
                <a:latin typeface="Calibri" panose="020F0502020204030204" pitchFamily="34" charset="0"/>
              </a:rPr>
              <a:t>Around 1650</a:t>
            </a:r>
            <a:r>
              <a:rPr lang="en-IN" altLang="en-US" sz="3600" b="1" dirty="0" smtClean="0">
                <a:solidFill>
                  <a:srgbClr val="C00000"/>
                </a:solidFill>
                <a:latin typeface="Calibri" panose="020F0502020204030204" pitchFamily="34" charset="0"/>
              </a:rPr>
              <a:t>, Christiaan </a:t>
            </a:r>
            <a:r>
              <a:rPr lang="en-IN" altLang="en-US" sz="3600" b="1" dirty="0">
                <a:solidFill>
                  <a:srgbClr val="C00000"/>
                </a:solidFill>
                <a:latin typeface="Calibri" panose="020F0502020204030204" pitchFamily="34" charset="0"/>
              </a:rPr>
              <a:t>Huygens put forward the wave theory of light.</a:t>
            </a:r>
          </a:p>
        </p:txBody>
      </p:sp>
      <p:pic>
        <p:nvPicPr>
          <p:cNvPr id="8" name="Picture 4" descr="http://upload.wikimedia.org/wikipedia/commons/4/46/Wavelength%3Dslitwidthspectrum.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flipV="1">
            <a:off x="59782" y="2944371"/>
            <a:ext cx="2082788" cy="2082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1"/>
          <p:cNvSpPr txBox="1">
            <a:spLocks noChangeArrowheads="1"/>
          </p:cNvSpPr>
          <p:nvPr/>
        </p:nvSpPr>
        <p:spPr bwMode="auto">
          <a:xfrm>
            <a:off x="54297" y="5061259"/>
            <a:ext cx="3085947"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sz="1800" dirty="0" smtClean="0"/>
              <a:t>Animation </a:t>
            </a:r>
            <a:r>
              <a:rPr lang="en-US" sz="1800" dirty="0"/>
              <a:t>by  </a:t>
            </a:r>
            <a:r>
              <a:rPr lang="en-GB" sz="1800" dirty="0"/>
              <a:t>Mr Wee Loo Kang Lawrence and Mr F</a:t>
            </a:r>
            <a:r>
              <a:rPr lang="en-US" sz="1800" dirty="0"/>
              <a:t>u-</a:t>
            </a:r>
            <a:r>
              <a:rPr lang="en-US" sz="1800" dirty="0" err="1"/>
              <a:t>kwun</a:t>
            </a:r>
            <a:r>
              <a:rPr lang="en-US" sz="1800" dirty="0"/>
              <a:t> Hwang, author of EJSS 5.0 Francisco </a:t>
            </a:r>
            <a:r>
              <a:rPr lang="en-US" sz="1800" dirty="0" err="1"/>
              <a:t>Esquembre</a:t>
            </a:r>
            <a:r>
              <a:rPr lang="en-US" sz="1800" dirty="0"/>
              <a:t>; used with their kind permission.</a:t>
            </a:r>
            <a:endParaRPr lang="en-US" altLang="en-US" sz="1800" dirty="0">
              <a:latin typeface="Calibri" panose="020F0502020204030204" pitchFamily="34" charset="0"/>
            </a:endParaRPr>
          </a:p>
        </p:txBody>
      </p:sp>
      <p:pic>
        <p:nvPicPr>
          <p:cNvPr id="2" name="Picture 1"/>
          <p:cNvPicPr>
            <a:picLocks noChangeAspect="1"/>
          </p:cNvPicPr>
          <p:nvPr/>
        </p:nvPicPr>
        <p:blipFill>
          <a:blip r:embed="rId7" cstate="print"/>
          <a:stretch>
            <a:fillRect/>
          </a:stretch>
        </p:blipFill>
        <p:spPr>
          <a:xfrm>
            <a:off x="3160133" y="2772907"/>
            <a:ext cx="5558130" cy="3644817"/>
          </a:xfrm>
          <a:prstGeom prst="rect">
            <a:avLst/>
          </a:prstGeom>
        </p:spPr>
      </p:pic>
    </p:spTree>
    <p:extLst>
      <p:ext uri="{BB962C8B-B14F-4D97-AF65-F5344CB8AC3E}">
        <p14:creationId xmlns:p14="http://schemas.microsoft.com/office/powerpoint/2010/main" xmlns="" val="368441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Rectangle 2"/>
          <p:cNvSpPr>
            <a:spLocks noChangeArrowheads="1"/>
          </p:cNvSpPr>
          <p:nvPr/>
        </p:nvSpPr>
        <p:spPr bwMode="auto">
          <a:xfrm>
            <a:off x="756592" y="1570816"/>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45987" name="Picture 3"/>
          <p:cNvPicPr>
            <a:picLocks noChangeAspect="1" noChangeArrowheads="1"/>
          </p:cNvPicPr>
          <p:nvPr/>
        </p:nvPicPr>
        <p:blipFill>
          <a:blip r:embed="rId3" cstate="print"/>
          <a:srcRect l="65359" t="42500" r="20381" b="32500"/>
          <a:stretch>
            <a:fillRect/>
          </a:stretch>
        </p:blipFill>
        <p:spPr bwMode="auto">
          <a:xfrm rot="-180000">
            <a:off x="6031871" y="3615709"/>
            <a:ext cx="2198786" cy="2167304"/>
          </a:xfrm>
          <a:prstGeom prst="rect">
            <a:avLst/>
          </a:prstGeom>
          <a:noFill/>
          <a:ln w="9525">
            <a:noFill/>
            <a:miter lim="800000"/>
            <a:headEnd/>
            <a:tailEnd/>
          </a:ln>
        </p:spPr>
      </p:pic>
      <p:sp>
        <p:nvSpPr>
          <p:cNvPr id="16" name="Parallelogram 15"/>
          <p:cNvSpPr/>
          <p:nvPr/>
        </p:nvSpPr>
        <p:spPr>
          <a:xfrm rot="20627915">
            <a:off x="5863684" y="3267489"/>
            <a:ext cx="2636225" cy="59769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rot="20627915">
            <a:off x="5829682" y="5499737"/>
            <a:ext cx="2636225" cy="59769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4"/>
          <p:cNvGrpSpPr/>
          <p:nvPr/>
        </p:nvGrpSpPr>
        <p:grpSpPr>
          <a:xfrm>
            <a:off x="1152128" y="2407528"/>
            <a:ext cx="2734696" cy="2154890"/>
            <a:chOff x="395536" y="476672"/>
            <a:chExt cx="2734696" cy="2154890"/>
          </a:xfrm>
        </p:grpSpPr>
        <p:sp>
          <p:nvSpPr>
            <p:cNvPr id="13" name="Parallelogram 12"/>
            <p:cNvSpPr/>
            <p:nvPr/>
          </p:nvSpPr>
          <p:spPr>
            <a:xfrm rot="20627915">
              <a:off x="1433323" y="1041878"/>
              <a:ext cx="1696909" cy="1589684"/>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411760" y="1772816"/>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8"/>
            <p:cNvGrpSpPr/>
            <p:nvPr/>
          </p:nvGrpSpPr>
          <p:grpSpPr>
            <a:xfrm>
              <a:off x="395536" y="476672"/>
              <a:ext cx="936104" cy="936104"/>
              <a:chOff x="395536" y="476672"/>
              <a:chExt cx="936104" cy="936104"/>
            </a:xfrm>
          </p:grpSpPr>
          <p:cxnSp>
            <p:nvCxnSpPr>
              <p:cNvPr id="11" name="Straight Arrow Connector 10"/>
              <p:cNvCxnSpPr/>
              <p:nvPr/>
            </p:nvCxnSpPr>
            <p:spPr>
              <a:xfrm>
                <a:off x="611560" y="476672"/>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67544" y="836712"/>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9552" y="620688"/>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5536" y="1052736"/>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Oval 23"/>
            <p:cNvSpPr/>
            <p:nvPr/>
          </p:nvSpPr>
          <p:spPr>
            <a:xfrm>
              <a:off x="2195736" y="1844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539552" y="1412776"/>
            <a:ext cx="5544616" cy="800219"/>
          </a:xfrm>
          <a:prstGeom prst="rect">
            <a:avLst/>
          </a:prstGeom>
          <a:solidFill>
            <a:schemeClr val="bg1"/>
          </a:solidFill>
        </p:spPr>
        <p:txBody>
          <a:bodyPr wrap="square" rtlCol="0">
            <a:spAutoFit/>
          </a:bodyPr>
          <a:lstStyle/>
          <a:p>
            <a:r>
              <a:rPr lang="en-US" sz="2800" b="1" dirty="0">
                <a:solidFill>
                  <a:srgbClr val="C00000"/>
                </a:solidFill>
                <a:latin typeface="Calibri" panose="020F0502020204030204" pitchFamily="34" charset="0"/>
              </a:rPr>
              <a:t>Thomas Young’s Experiment (1801)</a:t>
            </a:r>
            <a:endParaRPr lang="en-US" sz="2800" dirty="0">
              <a:latin typeface="Calibri" panose="020F0502020204030204" pitchFamily="34" charset="0"/>
            </a:endParaRPr>
          </a:p>
          <a:p>
            <a:endParaRPr lang="en-US" sz="1800" dirty="0"/>
          </a:p>
        </p:txBody>
      </p:sp>
      <p:pic>
        <p:nvPicPr>
          <p:cNvPr id="20" name="Picture 5" descr="Thomas Young, English scientist">
            <a:hlinkClick r:id="rId4" tooltip="Thomas Young, English scienti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83568" y="0"/>
            <a:ext cx="1152128" cy="1442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Box 1"/>
          <p:cNvSpPr txBox="1">
            <a:spLocks noChangeArrowheads="1"/>
          </p:cNvSpPr>
          <p:nvPr/>
        </p:nvSpPr>
        <p:spPr bwMode="auto">
          <a:xfrm>
            <a:off x="1331640" y="5949280"/>
            <a:ext cx="6627392"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000" b="1" dirty="0">
                <a:solidFill>
                  <a:srgbClr val="C00000"/>
                </a:solidFill>
                <a:latin typeface="Calibri" panose="020F0502020204030204" pitchFamily="34" charset="0"/>
              </a:rPr>
              <a:t>Light + Light produce darkness</a:t>
            </a:r>
          </a:p>
        </p:txBody>
      </p:sp>
    </p:spTree>
    <p:extLst>
      <p:ext uri="{BB962C8B-B14F-4D97-AF65-F5344CB8AC3E}">
        <p14:creationId xmlns:p14="http://schemas.microsoft.com/office/powerpoint/2010/main" xmlns="" val="461733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986" name="Rectangle 2"/>
          <p:cNvSpPr>
            <a:spLocks noChangeArrowheads="1"/>
          </p:cNvSpPr>
          <p:nvPr/>
        </p:nvSpPr>
        <p:spPr bwMode="auto">
          <a:xfrm>
            <a:off x="756592" y="1570816"/>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345987" name="Picture 3"/>
          <p:cNvPicPr>
            <a:picLocks noChangeAspect="1" noChangeArrowheads="1"/>
          </p:cNvPicPr>
          <p:nvPr/>
        </p:nvPicPr>
        <p:blipFill>
          <a:blip r:embed="rId4" cstate="print"/>
          <a:srcRect l="65359" t="42500" r="20381" b="32500"/>
          <a:stretch>
            <a:fillRect/>
          </a:stretch>
        </p:blipFill>
        <p:spPr bwMode="auto">
          <a:xfrm rot="-180000">
            <a:off x="6031871" y="3615709"/>
            <a:ext cx="2198786" cy="2167304"/>
          </a:xfrm>
          <a:prstGeom prst="rect">
            <a:avLst/>
          </a:prstGeom>
          <a:noFill/>
          <a:ln w="9525">
            <a:noFill/>
            <a:miter lim="800000"/>
            <a:headEnd/>
            <a:tailEnd/>
          </a:ln>
        </p:spPr>
      </p:pic>
      <p:sp>
        <p:nvSpPr>
          <p:cNvPr id="16" name="Parallelogram 15"/>
          <p:cNvSpPr/>
          <p:nvPr/>
        </p:nvSpPr>
        <p:spPr>
          <a:xfrm rot="20627915">
            <a:off x="5863684" y="3267489"/>
            <a:ext cx="2636225" cy="59769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arallelogram 22"/>
          <p:cNvSpPr/>
          <p:nvPr/>
        </p:nvSpPr>
        <p:spPr>
          <a:xfrm rot="20627915">
            <a:off x="5829682" y="5499737"/>
            <a:ext cx="2636225" cy="597694"/>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4"/>
          <p:cNvGrpSpPr/>
          <p:nvPr/>
        </p:nvGrpSpPr>
        <p:grpSpPr>
          <a:xfrm>
            <a:off x="1115616" y="2407528"/>
            <a:ext cx="2734696" cy="2154890"/>
            <a:chOff x="395536" y="476672"/>
            <a:chExt cx="2734696" cy="2154890"/>
          </a:xfrm>
        </p:grpSpPr>
        <p:sp>
          <p:nvSpPr>
            <p:cNvPr id="13" name="Parallelogram 12"/>
            <p:cNvSpPr/>
            <p:nvPr/>
          </p:nvSpPr>
          <p:spPr>
            <a:xfrm rot="20627915">
              <a:off x="1433323" y="1041878"/>
              <a:ext cx="1696909" cy="1589684"/>
            </a:xfrm>
            <a:prstGeom prst="parallelogram">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411760" y="1772816"/>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8"/>
            <p:cNvGrpSpPr/>
            <p:nvPr/>
          </p:nvGrpSpPr>
          <p:grpSpPr>
            <a:xfrm>
              <a:off x="395536" y="476672"/>
              <a:ext cx="936104" cy="936104"/>
              <a:chOff x="395536" y="476672"/>
              <a:chExt cx="936104" cy="936104"/>
            </a:xfrm>
          </p:grpSpPr>
          <p:cxnSp>
            <p:nvCxnSpPr>
              <p:cNvPr id="11" name="Straight Arrow Connector 10"/>
              <p:cNvCxnSpPr/>
              <p:nvPr/>
            </p:nvCxnSpPr>
            <p:spPr>
              <a:xfrm>
                <a:off x="611560" y="476672"/>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67544" y="836712"/>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39552" y="620688"/>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5536" y="1052736"/>
                <a:ext cx="72008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Oval 23"/>
            <p:cNvSpPr/>
            <p:nvPr/>
          </p:nvSpPr>
          <p:spPr>
            <a:xfrm>
              <a:off x="2195736" y="1844824"/>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539552" y="1412776"/>
            <a:ext cx="5544616" cy="800219"/>
          </a:xfrm>
          <a:prstGeom prst="rect">
            <a:avLst/>
          </a:prstGeom>
          <a:solidFill>
            <a:schemeClr val="bg1"/>
          </a:solidFill>
        </p:spPr>
        <p:txBody>
          <a:bodyPr wrap="square" rtlCol="0">
            <a:spAutoFit/>
          </a:bodyPr>
          <a:lstStyle/>
          <a:p>
            <a:r>
              <a:rPr lang="en-US" sz="2800" b="1" dirty="0">
                <a:solidFill>
                  <a:srgbClr val="C00000"/>
                </a:solidFill>
                <a:latin typeface="Calibri" panose="020F0502020204030204" pitchFamily="34" charset="0"/>
              </a:rPr>
              <a:t>Thomas Young’s Experiment (1801)</a:t>
            </a:r>
            <a:endParaRPr lang="en-US" sz="2800" dirty="0">
              <a:latin typeface="Calibri" panose="020F0502020204030204" pitchFamily="34" charset="0"/>
            </a:endParaRPr>
          </a:p>
          <a:p>
            <a:endParaRPr lang="en-US" sz="1800" dirty="0"/>
          </a:p>
        </p:txBody>
      </p:sp>
      <p:pic>
        <p:nvPicPr>
          <p:cNvPr id="20" name="Picture 5" descr="Thomas Young, English scientist">
            <a:hlinkClick r:id="rId5" tooltip="Thomas Young, English scienti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3568" y="0"/>
            <a:ext cx="1152128" cy="1442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395138" name="Object 2"/>
          <p:cNvGraphicFramePr>
            <a:graphicFrameLocks noChangeAspect="1"/>
          </p:cNvGraphicFramePr>
          <p:nvPr/>
        </p:nvGraphicFramePr>
        <p:xfrm>
          <a:off x="6796608" y="5373216"/>
          <a:ext cx="1447800" cy="1092200"/>
        </p:xfrm>
        <a:graphic>
          <a:graphicData uri="http://schemas.openxmlformats.org/presentationml/2006/ole">
            <p:oleObj spid="_x0000_s2406402" name="Equation" r:id="rId7" imgW="520474" imgH="393529" progId="Equation.DSMT4">
              <p:embed/>
            </p:oleObj>
          </a:graphicData>
        </a:graphic>
      </p:graphicFrame>
      <p:cxnSp>
        <p:nvCxnSpPr>
          <p:cNvPr id="21" name="Straight Arrow Connector 20"/>
          <p:cNvCxnSpPr/>
          <p:nvPr/>
        </p:nvCxnSpPr>
        <p:spPr>
          <a:xfrm>
            <a:off x="4499992" y="5373216"/>
            <a:ext cx="1440160"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483769" y="4797152"/>
            <a:ext cx="1368151" cy="36004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06403" name="Object 3"/>
          <p:cNvGraphicFramePr>
            <a:graphicFrameLocks noChangeAspect="1"/>
          </p:cNvGraphicFramePr>
          <p:nvPr/>
        </p:nvGraphicFramePr>
        <p:xfrm>
          <a:off x="3978275" y="4957763"/>
          <a:ext cx="458788" cy="457200"/>
        </p:xfrm>
        <a:graphic>
          <a:graphicData uri="http://schemas.openxmlformats.org/presentationml/2006/ole">
            <p:oleObj spid="_x0000_s2406403" name="Equation" r:id="rId8" imgW="164880" imgH="164880" progId="Equation.DSMT4">
              <p:embed/>
            </p:oleObj>
          </a:graphicData>
        </a:graphic>
      </p:graphicFrame>
      <p:cxnSp>
        <p:nvCxnSpPr>
          <p:cNvPr id="28" name="Straight Arrow Connector 27"/>
          <p:cNvCxnSpPr/>
          <p:nvPr/>
        </p:nvCxnSpPr>
        <p:spPr>
          <a:xfrm flipH="1">
            <a:off x="3251430" y="3861048"/>
            <a:ext cx="456474" cy="14401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979984" y="3852846"/>
            <a:ext cx="864096" cy="400110"/>
          </a:xfrm>
          <a:prstGeom prst="rect">
            <a:avLst/>
          </a:prstGeom>
          <a:noFill/>
        </p:spPr>
        <p:txBody>
          <a:bodyPr wrap="square" rtlCol="0">
            <a:spAutoFit/>
          </a:bodyPr>
          <a:lstStyle/>
          <a:p>
            <a:r>
              <a:rPr lang="en-US" sz="2000" b="1" i="1" dirty="0" smtClean="0">
                <a:solidFill>
                  <a:schemeClr val="bg1"/>
                </a:solidFill>
              </a:rPr>
              <a:t>d</a:t>
            </a:r>
            <a:endParaRPr lang="en-US" sz="2000" b="1" i="1" dirty="0">
              <a:solidFill>
                <a:schemeClr val="bg1"/>
              </a:solidFill>
            </a:endParaRPr>
          </a:p>
        </p:txBody>
      </p:sp>
      <p:cxnSp>
        <p:nvCxnSpPr>
          <p:cNvPr id="32" name="Straight Arrow Connector 31"/>
          <p:cNvCxnSpPr/>
          <p:nvPr/>
        </p:nvCxnSpPr>
        <p:spPr>
          <a:xfrm flipV="1">
            <a:off x="2627784" y="4077254"/>
            <a:ext cx="416006" cy="14383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61733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ile:Rippletanksource1plus2supositionBnW.gif">
            <a:hlinkClick r:id="rId2"/>
          </p:cNvPr>
          <p:cNvPicPr>
            <a:picLocks noChangeAspect="1" noChangeArrowheads="1" noCrop="1"/>
          </p:cNvPicPr>
          <p:nvPr/>
        </p:nvPicPr>
        <p:blipFill>
          <a:blip r:embed="rId3" cstate="print"/>
          <a:srcRect/>
          <a:stretch>
            <a:fillRect/>
          </a:stretch>
        </p:blipFill>
        <p:spPr bwMode="auto">
          <a:xfrm rot="5400000">
            <a:off x="2916816" y="-244408"/>
            <a:ext cx="2744648" cy="4042792"/>
          </a:xfrm>
          <a:prstGeom prst="rect">
            <a:avLst/>
          </a:prstGeom>
          <a:noFill/>
          <a:ln w="9525">
            <a:noFill/>
            <a:miter lim="800000"/>
            <a:headEnd/>
            <a:tailEnd/>
          </a:ln>
        </p:spPr>
      </p:pic>
      <p:sp>
        <p:nvSpPr>
          <p:cNvPr id="22531" name="TextBox 1"/>
          <p:cNvSpPr txBox="1">
            <a:spLocks noChangeArrowheads="1"/>
          </p:cNvSpPr>
          <p:nvPr/>
        </p:nvSpPr>
        <p:spPr bwMode="auto">
          <a:xfrm>
            <a:off x="1115616" y="6021288"/>
            <a:ext cx="6934200" cy="461963"/>
          </a:xfrm>
          <a:prstGeom prst="rect">
            <a:avLst/>
          </a:prstGeom>
          <a:noFill/>
          <a:ln w="9525">
            <a:noFill/>
            <a:miter lim="800000"/>
            <a:headEnd/>
            <a:tailEnd/>
          </a:ln>
        </p:spPr>
        <p:txBody>
          <a:bodyPr>
            <a:spAutoFit/>
          </a:bodyPr>
          <a:lstStyle/>
          <a:p>
            <a:r>
              <a:rPr lang="en-US" dirty="0" err="1">
                <a:latin typeface="Calibri" pitchFamily="34" charset="0"/>
                <a:cs typeface="Arial" pitchFamily="34" charset="0"/>
              </a:rPr>
              <a:t>Lookang</a:t>
            </a:r>
            <a:r>
              <a:rPr lang="en-US" dirty="0">
                <a:latin typeface="Calibri" pitchFamily="34" charset="0"/>
                <a:cs typeface="Arial" pitchFamily="34" charset="0"/>
              </a:rPr>
              <a:t>  http://en.wikipedia.org/wiki/Ripple_tank</a:t>
            </a:r>
          </a:p>
        </p:txBody>
      </p:sp>
      <p:sp>
        <p:nvSpPr>
          <p:cNvPr id="4" name="Text Box 5"/>
          <p:cNvSpPr txBox="1">
            <a:spLocks noChangeArrowheads="1"/>
          </p:cNvSpPr>
          <p:nvPr/>
        </p:nvSpPr>
        <p:spPr bwMode="auto">
          <a:xfrm>
            <a:off x="1043608" y="3284984"/>
            <a:ext cx="6715448" cy="2232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50000"/>
              </a:spcBef>
              <a:defRPr/>
            </a:pPr>
            <a:r>
              <a:rPr lang="en-US" sz="3200" b="1" dirty="0" smtClean="0">
                <a:solidFill>
                  <a:srgbClr val="C00000"/>
                </a:solidFill>
                <a:latin typeface="Calibri" panose="020F0502020204030204" pitchFamily="34" charset="0"/>
                <a:cs typeface="Arial" charset="0"/>
              </a:rPr>
              <a:t>The interference experiment proved that light </a:t>
            </a:r>
            <a:r>
              <a:rPr lang="en-US" sz="3200" b="1" dirty="0">
                <a:solidFill>
                  <a:srgbClr val="C00000"/>
                </a:solidFill>
                <a:latin typeface="Calibri" panose="020F0502020204030204" pitchFamily="34" charset="0"/>
                <a:cs typeface="Arial" charset="0"/>
              </a:rPr>
              <a:t>was a wave but how could it propagate through vacuum??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2123728" y="908720"/>
          <a:ext cx="3144838" cy="1176338"/>
        </p:xfrm>
        <a:graphic>
          <a:graphicData uri="http://schemas.openxmlformats.org/presentationml/2006/ole">
            <p:oleObj spid="_x0000_s2405378" name="Equation" r:id="rId3" imgW="1054100" imgH="393700" progId="Equation.DSMT4">
              <p:embed/>
            </p:oleObj>
          </a:graphicData>
        </a:graphic>
      </p:graphicFrame>
      <p:graphicFrame>
        <p:nvGraphicFramePr>
          <p:cNvPr id="26627" name="Object 3"/>
          <p:cNvGraphicFramePr>
            <a:graphicFrameLocks noChangeAspect="1"/>
          </p:cNvGraphicFramePr>
          <p:nvPr/>
        </p:nvGraphicFramePr>
        <p:xfrm>
          <a:off x="2201788" y="2204864"/>
          <a:ext cx="3162300" cy="1100138"/>
        </p:xfrm>
        <a:graphic>
          <a:graphicData uri="http://schemas.openxmlformats.org/presentationml/2006/ole">
            <p:oleObj spid="_x0000_s2405379" name="Equation" r:id="rId4" imgW="1129810" imgH="393529" progId="Equation.DSMT4">
              <p:embed/>
            </p:oleObj>
          </a:graphicData>
        </a:graphic>
      </p:graphicFrame>
      <p:sp>
        <p:nvSpPr>
          <p:cNvPr id="26628" name="Text Box 4"/>
          <p:cNvSpPr txBox="1">
            <a:spLocks noChangeArrowheads="1"/>
          </p:cNvSpPr>
          <p:nvPr/>
        </p:nvSpPr>
        <p:spPr bwMode="auto">
          <a:xfrm>
            <a:off x="1979712" y="188640"/>
            <a:ext cx="3168352" cy="646331"/>
          </a:xfrm>
          <a:prstGeom prst="rect">
            <a:avLst/>
          </a:prstGeom>
          <a:noFill/>
          <a:ln w="9525">
            <a:noFill/>
            <a:miter lim="800000"/>
            <a:headEnd/>
            <a:tailEnd/>
          </a:ln>
          <a:effectLst/>
        </p:spPr>
        <p:txBody>
          <a:bodyPr wrap="square">
            <a:spAutoFit/>
          </a:bodyPr>
          <a:lstStyle/>
          <a:p>
            <a:pPr eaLnBrk="1" hangingPunct="1">
              <a:spcBef>
                <a:spcPct val="50000"/>
              </a:spcBef>
            </a:pPr>
            <a:r>
              <a:rPr lang="en-US" altLang="en-US" sz="3600" b="1" dirty="0">
                <a:solidFill>
                  <a:srgbClr val="C00000"/>
                </a:solidFill>
                <a:latin typeface="Calibri" pitchFamily="34" charset="0"/>
              </a:rPr>
              <a:t>In free space</a:t>
            </a:r>
          </a:p>
        </p:txBody>
      </p:sp>
      <p:graphicFrame>
        <p:nvGraphicFramePr>
          <p:cNvPr id="26629" name="Object 3"/>
          <p:cNvGraphicFramePr>
            <a:graphicFrameLocks noChangeAspect="1"/>
          </p:cNvGraphicFramePr>
          <p:nvPr/>
        </p:nvGraphicFramePr>
        <p:xfrm>
          <a:off x="2257748" y="3148707"/>
          <a:ext cx="1954212" cy="568325"/>
        </p:xfrm>
        <a:graphic>
          <a:graphicData uri="http://schemas.openxmlformats.org/presentationml/2006/ole">
            <p:oleObj spid="_x0000_s2405380" name="Equation" r:id="rId5" imgW="698197" imgH="203112" progId="Equation.DSMT4">
              <p:embed/>
            </p:oleObj>
          </a:graphicData>
        </a:graphic>
      </p:graphicFrame>
      <p:graphicFrame>
        <p:nvGraphicFramePr>
          <p:cNvPr id="26630" name="Object 2"/>
          <p:cNvGraphicFramePr>
            <a:graphicFrameLocks noChangeAspect="1"/>
          </p:cNvGraphicFramePr>
          <p:nvPr/>
        </p:nvGraphicFramePr>
        <p:xfrm>
          <a:off x="2267744" y="3830687"/>
          <a:ext cx="1970088" cy="606425"/>
        </p:xfrm>
        <a:graphic>
          <a:graphicData uri="http://schemas.openxmlformats.org/presentationml/2006/ole">
            <p:oleObj spid="_x0000_s2405381" name="Equation" r:id="rId6" imgW="660113" imgH="203112" progId="Equation.DSMT4">
              <p:embed/>
            </p:oleObj>
          </a:graphicData>
        </a:graphic>
      </p:graphicFrame>
      <p:sp>
        <p:nvSpPr>
          <p:cNvPr id="8" name="Text Box 5"/>
          <p:cNvSpPr txBox="1">
            <a:spLocks noChangeArrowheads="1"/>
          </p:cNvSpPr>
          <p:nvPr/>
        </p:nvSpPr>
        <p:spPr bwMode="auto">
          <a:xfrm>
            <a:off x="5436096" y="2348880"/>
            <a:ext cx="2446040"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50000"/>
              </a:spcBef>
              <a:defRPr/>
            </a:pPr>
            <a:r>
              <a:rPr lang="en-US" sz="2800" b="1" dirty="0" smtClean="0">
                <a:solidFill>
                  <a:srgbClr val="C00000"/>
                </a:solidFill>
                <a:latin typeface="Calibri" pitchFamily="34" charset="0"/>
                <a:cs typeface="Arial" charset="0"/>
              </a:rPr>
              <a:t>Faraday’s Law</a:t>
            </a:r>
          </a:p>
        </p:txBody>
      </p:sp>
      <p:sp>
        <p:nvSpPr>
          <p:cNvPr id="9" name="Text Box 5"/>
          <p:cNvSpPr txBox="1">
            <a:spLocks noChangeArrowheads="1"/>
          </p:cNvSpPr>
          <p:nvPr/>
        </p:nvSpPr>
        <p:spPr bwMode="auto">
          <a:xfrm>
            <a:off x="5364088" y="1124744"/>
            <a:ext cx="3528392"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50000"/>
              </a:lnSpc>
              <a:spcBef>
                <a:spcPct val="50000"/>
              </a:spcBef>
              <a:defRPr/>
            </a:pPr>
            <a:r>
              <a:rPr lang="en-US" sz="2800" b="1" dirty="0" smtClean="0">
                <a:solidFill>
                  <a:srgbClr val="C00000"/>
                </a:solidFill>
                <a:latin typeface="Calibri" pitchFamily="34" charset="0"/>
                <a:cs typeface="Arial" charset="0"/>
              </a:rPr>
              <a:t>Displacement Current</a:t>
            </a:r>
          </a:p>
        </p:txBody>
      </p:sp>
      <p:graphicFrame>
        <p:nvGraphicFramePr>
          <p:cNvPr id="26639" name="Object 12"/>
          <p:cNvGraphicFramePr>
            <a:graphicFrameLocks noChangeAspect="1"/>
          </p:cNvGraphicFramePr>
          <p:nvPr/>
        </p:nvGraphicFramePr>
        <p:xfrm>
          <a:off x="2415952" y="5575920"/>
          <a:ext cx="4343400" cy="660945"/>
        </p:xfrm>
        <a:graphic>
          <a:graphicData uri="http://schemas.openxmlformats.org/presentationml/2006/ole">
            <p:oleObj spid="_x0000_s2405383" name="Equation" r:id="rId7" imgW="1562100" imgH="241300" progId="Equation.DSMT4">
              <p:embed/>
            </p:oleObj>
          </a:graphicData>
        </a:graphic>
      </p:graphicFrame>
      <p:graphicFrame>
        <p:nvGraphicFramePr>
          <p:cNvPr id="26637" name="Object 15"/>
          <p:cNvGraphicFramePr>
            <a:graphicFrameLocks noChangeAspect="1"/>
          </p:cNvGraphicFramePr>
          <p:nvPr/>
        </p:nvGraphicFramePr>
        <p:xfrm>
          <a:off x="2362220" y="4751979"/>
          <a:ext cx="5378132" cy="549229"/>
        </p:xfrm>
        <a:graphic>
          <a:graphicData uri="http://schemas.openxmlformats.org/presentationml/2006/ole">
            <p:oleObj spid="_x0000_s2405382" name="Equation" r:id="rId8" imgW="2070100" imgH="241300" progId="Equation.DSMT4">
              <p:embed/>
            </p:oleObj>
          </a:graphicData>
        </a:graphic>
      </p:graphicFrame>
      <p:pic>
        <p:nvPicPr>
          <p:cNvPr id="15" name="Picture 4" descr="MAXWEL"/>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251520" y="260648"/>
            <a:ext cx="1533448" cy="2268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6680" name="Object 3"/>
          <p:cNvGraphicFramePr>
            <a:graphicFrameLocks noChangeAspect="1"/>
          </p:cNvGraphicFramePr>
          <p:nvPr/>
        </p:nvGraphicFramePr>
        <p:xfrm>
          <a:off x="808062" y="1484313"/>
          <a:ext cx="6572250" cy="2413000"/>
        </p:xfrm>
        <a:graphic>
          <a:graphicData uri="http://schemas.openxmlformats.org/presentationml/2006/ole">
            <p:oleObj spid="_x0000_s2403330" name="Equation" r:id="rId3" imgW="2349360" imgH="863280" progId="Equation.DSMT4">
              <p:embed/>
            </p:oleObj>
          </a:graphicData>
        </a:graphic>
      </p:graphicFrame>
      <p:graphicFrame>
        <p:nvGraphicFramePr>
          <p:cNvPr id="3558403" name="Object 3"/>
          <p:cNvGraphicFramePr>
            <a:graphicFrameLocks noChangeAspect="1"/>
          </p:cNvGraphicFramePr>
          <p:nvPr/>
        </p:nvGraphicFramePr>
        <p:xfrm>
          <a:off x="711200" y="4581525"/>
          <a:ext cx="7670800" cy="1308100"/>
        </p:xfrm>
        <a:graphic>
          <a:graphicData uri="http://schemas.openxmlformats.org/presentationml/2006/ole">
            <p:oleObj spid="_x0000_s2403331" name="Equation" r:id="rId4" imgW="2679480" imgH="457200" progId="Equation.DSMT4">
              <p:embed/>
            </p:oleObj>
          </a:graphicData>
        </a:graphic>
      </p:graphicFrame>
      <p:sp>
        <p:nvSpPr>
          <p:cNvPr id="5" name="Text Box 4"/>
          <p:cNvSpPr txBox="1">
            <a:spLocks noChangeArrowheads="1"/>
          </p:cNvSpPr>
          <p:nvPr/>
        </p:nvSpPr>
        <p:spPr bwMode="auto">
          <a:xfrm>
            <a:off x="899592" y="548680"/>
            <a:ext cx="3168352" cy="646331"/>
          </a:xfrm>
          <a:prstGeom prst="rect">
            <a:avLst/>
          </a:prstGeom>
          <a:noFill/>
          <a:ln w="9525">
            <a:noFill/>
            <a:miter lim="800000"/>
            <a:headEnd/>
            <a:tailEnd/>
          </a:ln>
          <a:effectLst/>
        </p:spPr>
        <p:txBody>
          <a:bodyPr wrap="square">
            <a:spAutoFit/>
          </a:bodyPr>
          <a:lstStyle/>
          <a:p>
            <a:pPr eaLnBrk="1" hangingPunct="1">
              <a:spcBef>
                <a:spcPct val="50000"/>
              </a:spcBef>
            </a:pPr>
            <a:r>
              <a:rPr lang="en-US" altLang="en-US" sz="3600" b="1" dirty="0">
                <a:solidFill>
                  <a:srgbClr val="C00000"/>
                </a:solidFill>
                <a:latin typeface="Calibri" pitchFamily="34" charset="0"/>
              </a:rPr>
              <a:t>In free space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9752" y="1844824"/>
            <a:ext cx="6336704" cy="4524765"/>
          </a:xfrm>
          <a:prstGeom prst="rect">
            <a:avLst/>
          </a:prstGeom>
          <a:noFill/>
        </p:spPr>
        <p:txBody>
          <a:bodyPr wrap="square" rtlCol="0">
            <a:spAutoFit/>
          </a:bodyPr>
          <a:lstStyle/>
          <a:p>
            <a:pPr>
              <a:lnSpc>
                <a:spcPct val="150000"/>
              </a:lnSpc>
            </a:pPr>
            <a:r>
              <a:rPr lang="en-US" sz="3200" b="1" dirty="0" smtClean="0">
                <a:solidFill>
                  <a:srgbClr val="C00000"/>
                </a:solidFill>
                <a:latin typeface="Comic Sans MS" pitchFamily="66" charset="0"/>
              </a:rPr>
              <a:t>The above value was </a:t>
            </a:r>
            <a:r>
              <a:rPr lang="en-US" sz="3200" b="1" dirty="0" smtClean="0">
                <a:solidFill>
                  <a:srgbClr val="C00000"/>
                </a:solidFill>
                <a:latin typeface="Comic Sans MS" pitchFamily="66" charset="0"/>
              </a:rPr>
              <a:t>very close to the value of the speed of light measured by </a:t>
            </a:r>
            <a:r>
              <a:rPr lang="en-US" sz="3200" b="1" dirty="0" err="1" smtClean="0">
                <a:solidFill>
                  <a:srgbClr val="C00000"/>
                </a:solidFill>
                <a:latin typeface="Comic Sans MS" pitchFamily="66" charset="0"/>
              </a:rPr>
              <a:t>Fizaeu</a:t>
            </a:r>
            <a:r>
              <a:rPr lang="en-US" sz="3200" b="1" dirty="0" smtClean="0">
                <a:solidFill>
                  <a:srgbClr val="C00000"/>
                </a:solidFill>
                <a:latin typeface="Comic Sans MS" pitchFamily="66" charset="0"/>
              </a:rPr>
              <a:t> (in 1849) which was about</a:t>
            </a:r>
          </a:p>
          <a:p>
            <a:pPr>
              <a:lnSpc>
                <a:spcPct val="150000"/>
              </a:lnSpc>
            </a:pPr>
            <a:r>
              <a:rPr lang="en-US" sz="3200" b="1" dirty="0" smtClean="0">
                <a:solidFill>
                  <a:srgbClr val="C00000"/>
                </a:solidFill>
                <a:latin typeface="Comic Sans MS" pitchFamily="66" charset="0"/>
              </a:rPr>
              <a:t>318 million meters/s.</a:t>
            </a:r>
            <a:r>
              <a:rPr lang="en-US" sz="3600" b="1" dirty="0" smtClean="0">
                <a:solidFill>
                  <a:srgbClr val="C00000"/>
                </a:solidFill>
                <a:latin typeface="Comic Sans MS" pitchFamily="66" charset="0"/>
              </a:rPr>
              <a:t> </a:t>
            </a:r>
            <a:endParaRPr lang="en-US" sz="3600" b="1" dirty="0">
              <a:solidFill>
                <a:srgbClr val="C00000"/>
              </a:solidFill>
              <a:latin typeface="Comic Sans MS" pitchFamily="66" charset="0"/>
            </a:endParaRPr>
          </a:p>
        </p:txBody>
      </p:sp>
      <p:pic>
        <p:nvPicPr>
          <p:cNvPr id="3533826" name="Picture 2" descr="Hippolyte Fizeau (1819 - 1896) - Biography - MacTutor ..."/>
          <p:cNvPicPr>
            <a:picLocks noChangeAspect="1" noChangeArrowheads="1"/>
          </p:cNvPicPr>
          <p:nvPr/>
        </p:nvPicPr>
        <p:blipFill>
          <a:blip r:embed="rId3" cstate="print"/>
          <a:srcRect/>
          <a:stretch>
            <a:fillRect/>
          </a:stretch>
        </p:blipFill>
        <p:spPr bwMode="auto">
          <a:xfrm>
            <a:off x="395536" y="2060848"/>
            <a:ext cx="1901012" cy="2376264"/>
          </a:xfrm>
          <a:prstGeom prst="rect">
            <a:avLst/>
          </a:prstGeom>
          <a:noFill/>
        </p:spPr>
      </p:pic>
      <p:graphicFrame>
        <p:nvGraphicFramePr>
          <p:cNvPr id="2908162" name="Object 2"/>
          <p:cNvGraphicFramePr>
            <a:graphicFrameLocks noChangeAspect="1"/>
          </p:cNvGraphicFramePr>
          <p:nvPr/>
        </p:nvGraphicFramePr>
        <p:xfrm>
          <a:off x="573608" y="536724"/>
          <a:ext cx="7670800" cy="1308100"/>
        </p:xfrm>
        <a:graphic>
          <a:graphicData uri="http://schemas.openxmlformats.org/presentationml/2006/ole">
            <p:oleObj spid="_x0000_s2908162" name="Equation" r:id="rId4" imgW="2679480" imgH="457200" progId="Equation.DSMT4">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Box 5"/>
          <p:cNvSpPr txBox="1">
            <a:spLocks noChangeArrowheads="1"/>
          </p:cNvSpPr>
          <p:nvPr/>
        </p:nvSpPr>
        <p:spPr bwMode="auto">
          <a:xfrm>
            <a:off x="1379496" y="66410"/>
            <a:ext cx="7764504" cy="17851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b="1" dirty="0">
                <a:latin typeface="Calibri" panose="020F0502020204030204" pitchFamily="34" charset="0"/>
              </a:rPr>
              <a:t>Around 1864 Maxwell predicted the existence of electromagnetic waves and said </a:t>
            </a:r>
            <a:endParaRPr lang="en-US" altLang="en-US" sz="2800" b="1" i="1" dirty="0" smtClean="0">
              <a:solidFill>
                <a:srgbClr val="B6270A"/>
              </a:solidFill>
              <a:latin typeface="Calibri" panose="020F0502020204030204" pitchFamily="34" charset="0"/>
            </a:endParaRPr>
          </a:p>
          <a:p>
            <a:pPr eaLnBrk="1" hangingPunct="1">
              <a:spcBef>
                <a:spcPct val="50000"/>
              </a:spcBef>
              <a:buFontTx/>
              <a:buNone/>
            </a:pPr>
            <a:r>
              <a:rPr lang="en-US" altLang="en-US" sz="3600" b="1" i="1" dirty="0" smtClean="0">
                <a:solidFill>
                  <a:srgbClr val="B6270A"/>
                </a:solidFill>
                <a:latin typeface="Calibri" panose="020F0502020204030204" pitchFamily="34" charset="0"/>
              </a:rPr>
              <a:t>light </a:t>
            </a:r>
            <a:r>
              <a:rPr lang="en-US" altLang="en-US" sz="3600" b="1" i="1" dirty="0">
                <a:solidFill>
                  <a:srgbClr val="B6270A"/>
                </a:solidFill>
                <a:latin typeface="Calibri" panose="020F0502020204030204" pitchFamily="34" charset="0"/>
              </a:rPr>
              <a:t>itself is an electromagnetic </a:t>
            </a:r>
            <a:r>
              <a:rPr lang="en-US" altLang="en-US" sz="3600" b="1" i="1" dirty="0" smtClean="0">
                <a:solidFill>
                  <a:srgbClr val="B6270A"/>
                </a:solidFill>
                <a:latin typeface="Calibri" panose="020F0502020204030204" pitchFamily="34" charset="0"/>
              </a:rPr>
              <a:t>wave</a:t>
            </a:r>
            <a:endParaRPr lang="en-US" altLang="en-US" sz="3600" b="1" i="1" dirty="0">
              <a:solidFill>
                <a:srgbClr val="B6270A"/>
              </a:solidFill>
              <a:latin typeface="Calibri" panose="020F0502020204030204" pitchFamily="34" charset="0"/>
            </a:endParaRPr>
          </a:p>
        </p:txBody>
      </p:sp>
      <p:pic>
        <p:nvPicPr>
          <p:cNvPr id="39" name="Picture 4" descr="MAXWEL"/>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6429" y="74395"/>
            <a:ext cx="1363067" cy="20160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6257" name="Picture 1"/>
          <p:cNvPicPr>
            <a:picLocks noChangeAspect="1" noChangeArrowheads="1"/>
          </p:cNvPicPr>
          <p:nvPr/>
        </p:nvPicPr>
        <p:blipFill>
          <a:blip r:embed="rId5" cstate="print"/>
          <a:srcRect/>
          <a:stretch>
            <a:fillRect/>
          </a:stretch>
        </p:blipFill>
        <p:spPr bwMode="auto">
          <a:xfrm>
            <a:off x="4644008" y="2771724"/>
            <a:ext cx="4176464" cy="4113660"/>
          </a:xfrm>
          <a:prstGeom prst="rect">
            <a:avLst/>
          </a:prstGeom>
          <a:noFill/>
          <a:ln w="9525">
            <a:noFill/>
            <a:miter lim="800000"/>
            <a:headEnd/>
            <a:tailEnd/>
          </a:ln>
        </p:spPr>
      </p:pic>
      <p:graphicFrame>
        <p:nvGraphicFramePr>
          <p:cNvPr id="2841601" name="Object 1"/>
          <p:cNvGraphicFramePr>
            <a:graphicFrameLocks noChangeAspect="1"/>
          </p:cNvGraphicFramePr>
          <p:nvPr/>
        </p:nvGraphicFramePr>
        <p:xfrm>
          <a:off x="395536" y="2276872"/>
          <a:ext cx="4968552" cy="705735"/>
        </p:xfrm>
        <a:graphic>
          <a:graphicData uri="http://schemas.openxmlformats.org/presentationml/2006/ole">
            <p:oleObj spid="_x0000_s2841601" name="Equation" r:id="rId6" imgW="1688367" imgH="253890" progId="Equation.DSMT4">
              <p:embed/>
            </p:oleObj>
          </a:graphicData>
        </a:graphic>
      </p:graphicFrame>
      <p:graphicFrame>
        <p:nvGraphicFramePr>
          <p:cNvPr id="2841602" name="Object 2"/>
          <p:cNvGraphicFramePr>
            <a:graphicFrameLocks noChangeAspect="1"/>
          </p:cNvGraphicFramePr>
          <p:nvPr/>
        </p:nvGraphicFramePr>
        <p:xfrm>
          <a:off x="467544" y="2984666"/>
          <a:ext cx="5184576" cy="1151417"/>
        </p:xfrm>
        <a:graphic>
          <a:graphicData uri="http://schemas.openxmlformats.org/presentationml/2006/ole">
            <p:oleObj spid="_x0000_s2841602" name="Equation" r:id="rId7" imgW="2057400" imgH="482400" progId="Equation.DSMT4">
              <p:embed/>
            </p:oleObj>
          </a:graphicData>
        </a:graphic>
      </p:graphicFrame>
    </p:spTree>
    <p:extLst>
      <p:ext uri="{BB962C8B-B14F-4D97-AF65-F5344CB8AC3E}">
        <p14:creationId xmlns="" xmlns:p14="http://schemas.microsoft.com/office/powerpoint/2010/main" val="2142219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2811463" y="0"/>
            <a:ext cx="3619500" cy="5310188"/>
            <a:chOff x="2810981" y="-251"/>
            <a:chExt cx="3619592" cy="5310164"/>
          </a:xfrm>
        </p:grpSpPr>
        <p:pic>
          <p:nvPicPr>
            <p:cNvPr id="3088" name="Picture 17" descr="C:\Documents and Settings\A K GHATAK\Desktop\TIFF\fig19-2.TI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95600" y="228600"/>
              <a:ext cx="32004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89" name="Text Box 15"/>
            <p:cNvSpPr txBox="1">
              <a:spLocks noChangeArrowheads="1"/>
            </p:cNvSpPr>
            <p:nvPr/>
          </p:nvSpPr>
          <p:spPr bwMode="auto">
            <a:xfrm>
              <a:off x="2810981" y="177015"/>
              <a:ext cx="389419" cy="5849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x</a:t>
              </a:r>
              <a:endParaRPr lang="en-US" sz="3200" b="1">
                <a:solidFill>
                  <a:srgbClr val="000000"/>
                </a:solidFill>
                <a:latin typeface="Times New Roman" pitchFamily="18" charset="0"/>
              </a:endParaRPr>
            </a:p>
          </p:txBody>
        </p:sp>
        <p:sp>
          <p:nvSpPr>
            <p:cNvPr id="3090" name="Text Box 15"/>
            <p:cNvSpPr txBox="1">
              <a:spLocks noChangeArrowheads="1"/>
            </p:cNvSpPr>
            <p:nvPr/>
          </p:nvSpPr>
          <p:spPr bwMode="auto">
            <a:xfrm>
              <a:off x="3930221" y="4725138"/>
              <a:ext cx="367408" cy="584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y</a:t>
              </a:r>
              <a:endParaRPr lang="en-US" sz="3200" b="1">
                <a:solidFill>
                  <a:srgbClr val="000000"/>
                </a:solidFill>
                <a:latin typeface="Times New Roman" pitchFamily="18" charset="0"/>
              </a:endParaRPr>
            </a:p>
          </p:txBody>
        </p:sp>
        <p:sp>
          <p:nvSpPr>
            <p:cNvPr id="3091" name="Text Box 15"/>
            <p:cNvSpPr txBox="1">
              <a:spLocks noChangeArrowheads="1"/>
            </p:cNvSpPr>
            <p:nvPr/>
          </p:nvSpPr>
          <p:spPr bwMode="auto">
            <a:xfrm>
              <a:off x="2895600" y="2615415"/>
              <a:ext cx="389419" cy="5849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x</a:t>
              </a:r>
              <a:endParaRPr lang="en-US" sz="3200" b="1">
                <a:solidFill>
                  <a:srgbClr val="000000"/>
                </a:solidFill>
                <a:latin typeface="Times New Roman" pitchFamily="18" charset="0"/>
              </a:endParaRPr>
            </a:p>
          </p:txBody>
        </p:sp>
        <p:sp>
          <p:nvSpPr>
            <p:cNvPr id="3092" name="Text Box 15"/>
            <p:cNvSpPr txBox="1">
              <a:spLocks noChangeArrowheads="1"/>
            </p:cNvSpPr>
            <p:nvPr/>
          </p:nvSpPr>
          <p:spPr bwMode="auto">
            <a:xfrm>
              <a:off x="3974528" y="1905000"/>
              <a:ext cx="367408" cy="584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y</a:t>
              </a:r>
              <a:endParaRPr lang="en-US" sz="3200" b="1">
                <a:solidFill>
                  <a:srgbClr val="000000"/>
                </a:solidFill>
                <a:latin typeface="Times New Roman" pitchFamily="18" charset="0"/>
              </a:endParaRPr>
            </a:p>
          </p:txBody>
        </p:sp>
        <p:sp>
          <p:nvSpPr>
            <p:cNvPr id="3093" name="Text Box 15"/>
            <p:cNvSpPr txBox="1">
              <a:spLocks noChangeArrowheads="1"/>
            </p:cNvSpPr>
            <p:nvPr/>
          </p:nvSpPr>
          <p:spPr bwMode="auto">
            <a:xfrm>
              <a:off x="5782375" y="2564637"/>
              <a:ext cx="344966" cy="584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z</a:t>
              </a:r>
              <a:endParaRPr lang="en-US" sz="3200" b="1">
                <a:solidFill>
                  <a:srgbClr val="000000"/>
                </a:solidFill>
                <a:latin typeface="Times New Roman" pitchFamily="18" charset="0"/>
              </a:endParaRPr>
            </a:p>
          </p:txBody>
        </p:sp>
        <p:sp>
          <p:nvSpPr>
            <p:cNvPr id="3094" name="Text Box 15"/>
            <p:cNvSpPr txBox="1">
              <a:spLocks noChangeArrowheads="1"/>
            </p:cNvSpPr>
            <p:nvPr/>
          </p:nvSpPr>
          <p:spPr bwMode="auto">
            <a:xfrm>
              <a:off x="6085607" y="-251"/>
              <a:ext cx="344966" cy="5847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3200" b="1" i="1">
                  <a:solidFill>
                    <a:srgbClr val="000000"/>
                  </a:solidFill>
                  <a:latin typeface="Times New Roman" pitchFamily="18" charset="0"/>
                </a:rPr>
                <a:t>z</a:t>
              </a:r>
              <a:endParaRPr lang="en-US" sz="3200" b="1">
                <a:solidFill>
                  <a:srgbClr val="000000"/>
                </a:solidFill>
                <a:latin typeface="Times New Roman" pitchFamily="18" charset="0"/>
              </a:endParaRPr>
            </a:p>
          </p:txBody>
        </p:sp>
      </p:grpSp>
      <p:cxnSp>
        <p:nvCxnSpPr>
          <p:cNvPr id="14" name="Straight Arrow Connector 13"/>
          <p:cNvCxnSpPr/>
          <p:nvPr/>
        </p:nvCxnSpPr>
        <p:spPr bwMode="auto">
          <a:xfrm rot="10800000" flipV="1">
            <a:off x="5019675" y="3619500"/>
            <a:ext cx="38100" cy="1143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V="1">
            <a:off x="4695825" y="3200400"/>
            <a:ext cx="38100" cy="1143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rot="4020000" flipV="1">
            <a:off x="4598988" y="-684212"/>
            <a:ext cx="0" cy="338455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032125" y="709613"/>
            <a:ext cx="0" cy="914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017838" y="3184525"/>
            <a:ext cx="0" cy="118903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7560000" flipV="1">
            <a:off x="3497263" y="4103688"/>
            <a:ext cx="0" cy="118745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7260000" flipV="1">
            <a:off x="3538538" y="1357313"/>
            <a:ext cx="0" cy="118745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3780000" flipV="1">
            <a:off x="3936207" y="2899568"/>
            <a:ext cx="0" cy="201136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3780000" flipV="1">
            <a:off x="5551488" y="2819400"/>
            <a:ext cx="0" cy="54927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84" name="TextBox 3"/>
          <p:cNvSpPr txBox="1">
            <a:spLocks noChangeArrowheads="1"/>
          </p:cNvSpPr>
          <p:nvPr/>
        </p:nvSpPr>
        <p:spPr bwMode="auto">
          <a:xfrm>
            <a:off x="2582863" y="1412875"/>
            <a:ext cx="433387" cy="5238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2800" b="1" i="1">
                <a:latin typeface="Times New Roman" pitchFamily="18" charset="0"/>
              </a:rPr>
              <a:t>O</a:t>
            </a:r>
          </a:p>
        </p:txBody>
      </p:sp>
      <p:sp>
        <p:nvSpPr>
          <p:cNvPr id="3085" name="TextBox 23"/>
          <p:cNvSpPr txBox="1">
            <a:spLocks noChangeArrowheads="1"/>
          </p:cNvSpPr>
          <p:nvPr/>
        </p:nvSpPr>
        <p:spPr bwMode="auto">
          <a:xfrm>
            <a:off x="2555875" y="4202113"/>
            <a:ext cx="431800"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2800" b="1" i="1">
                <a:latin typeface="Times New Roman" pitchFamily="18" charset="0"/>
              </a:rPr>
              <a:t>O</a:t>
            </a:r>
          </a:p>
        </p:txBody>
      </p:sp>
      <p:sp>
        <p:nvSpPr>
          <p:cNvPr id="3086" name="Rectangle 16"/>
          <p:cNvSpPr>
            <a:spLocks noChangeArrowheads="1"/>
          </p:cNvSpPr>
          <p:nvPr/>
        </p:nvSpPr>
        <p:spPr bwMode="auto">
          <a:xfrm>
            <a:off x="1115616" y="5517232"/>
            <a:ext cx="76200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just"/>
            <a:r>
              <a:rPr lang="en-US" sz="4400" b="1" dirty="0" smtClean="0">
                <a:solidFill>
                  <a:srgbClr val="C00000"/>
                </a:solidFill>
                <a:latin typeface="Calibri" pitchFamily="34" charset="0"/>
              </a:rPr>
              <a:t>Circularly Polarized Wave</a:t>
            </a:r>
            <a:endParaRPr lang="en-US" sz="4400" dirty="0">
              <a:solidFill>
                <a:srgbClr val="C00000"/>
              </a:solidFill>
              <a:latin typeface="Calibri" pitchFamily="34" charset="0"/>
            </a:endParaRPr>
          </a:p>
        </p:txBody>
      </p:sp>
      <p:sp>
        <p:nvSpPr>
          <p:cNvPr id="25" name="Rectangle 16"/>
          <p:cNvSpPr>
            <a:spLocks noChangeArrowheads="1"/>
          </p:cNvSpPr>
          <p:nvPr/>
        </p:nvSpPr>
        <p:spPr bwMode="auto">
          <a:xfrm>
            <a:off x="5520952" y="1556792"/>
            <a:ext cx="113928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sz="4400" b="1" dirty="0" smtClean="0">
                <a:solidFill>
                  <a:srgbClr val="C00000"/>
                </a:solidFill>
                <a:latin typeface="Calibri" pitchFamily="34" charset="0"/>
              </a:rPr>
              <a:t>RCP</a:t>
            </a:r>
            <a:endParaRPr lang="en-US" sz="4400" dirty="0">
              <a:solidFill>
                <a:srgbClr val="C00000"/>
              </a:solidFill>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ChangeArrowheads="1"/>
          </p:cNvSpPr>
          <p:nvPr/>
        </p:nvSpPr>
        <p:spPr bwMode="auto">
          <a:xfrm>
            <a:off x="539552" y="4365104"/>
            <a:ext cx="8280920" cy="2185214"/>
          </a:xfrm>
          <a:prstGeom prst="rect">
            <a:avLst/>
          </a:prstGeom>
          <a:noFill/>
          <a:ln w="9525">
            <a:noFill/>
            <a:miter lim="800000"/>
            <a:headEnd/>
            <a:tailEnd/>
          </a:ln>
          <a:effectLst/>
        </p:spPr>
        <p:txBody>
          <a:bodyPr wrap="square">
            <a:spAutoFit/>
          </a:bodyPr>
          <a:lstStyle/>
          <a:p>
            <a:pPr>
              <a:lnSpc>
                <a:spcPct val="125000"/>
              </a:lnSpc>
            </a:pPr>
            <a:r>
              <a:rPr lang="en-US" altLang="en-US" sz="3200" b="1" dirty="0" smtClean="0">
                <a:latin typeface="Calibri" panose="020F0502020204030204" pitchFamily="34" charset="0"/>
              </a:rPr>
              <a:t>1905:  Einstein’s Year of Miracles</a:t>
            </a:r>
          </a:p>
          <a:p>
            <a:pPr>
              <a:lnSpc>
                <a:spcPct val="125000"/>
              </a:lnSpc>
            </a:pPr>
            <a:endParaRPr lang="en-US" altLang="en-US" sz="3200" b="1" dirty="0" smtClean="0">
              <a:latin typeface="Calibri" panose="020F0502020204030204" pitchFamily="34" charset="0"/>
            </a:endParaRPr>
          </a:p>
          <a:p>
            <a:pPr eaLnBrk="1" hangingPunct="1"/>
            <a:r>
              <a:rPr lang="en-US" altLang="en-US" sz="2800" b="1" i="1" dirty="0" smtClean="0">
                <a:solidFill>
                  <a:srgbClr val="C00000"/>
                </a:solidFill>
                <a:latin typeface="Calibri" pitchFamily="34" charset="0"/>
              </a:rPr>
              <a:t>FIVE </a:t>
            </a:r>
            <a:r>
              <a:rPr lang="en-US" altLang="en-US" sz="2800" b="1" i="1" dirty="0">
                <a:solidFill>
                  <a:srgbClr val="C00000"/>
                </a:solidFill>
                <a:latin typeface="Calibri" pitchFamily="34" charset="0"/>
              </a:rPr>
              <a:t>PAPERS THAT CHANGED THE FACE OF PHYSICS  </a:t>
            </a:r>
          </a:p>
          <a:p>
            <a:pPr eaLnBrk="1" hangingPunct="1"/>
            <a:r>
              <a:rPr lang="en-US" altLang="en-US" sz="2800" b="1" dirty="0">
                <a:latin typeface="Calibri" pitchFamily="34" charset="0"/>
              </a:rPr>
              <a:t>(Editor John </a:t>
            </a:r>
            <a:r>
              <a:rPr lang="en-US" altLang="en-US" sz="2800" b="1" dirty="0" err="1">
                <a:latin typeface="Calibri" pitchFamily="34" charset="0"/>
              </a:rPr>
              <a:t>Stachel</a:t>
            </a:r>
            <a:r>
              <a:rPr lang="en-US" altLang="en-US" sz="2800" b="1" dirty="0" smtClean="0">
                <a:latin typeface="Calibri" pitchFamily="34" charset="0"/>
              </a:rPr>
              <a:t>)</a:t>
            </a:r>
            <a:endParaRPr lang="en-US" altLang="en-US" sz="2800" b="1" dirty="0">
              <a:latin typeface="Calibri" pitchFamily="34" charset="0"/>
            </a:endParaRPr>
          </a:p>
        </p:txBody>
      </p:sp>
      <p:pic>
        <p:nvPicPr>
          <p:cNvPr id="2836482" name="Picture 2" descr="Einstein&amp;#39;s Miraculous Year: Five Papers That Changed The Face Of Physics"/>
          <p:cNvPicPr>
            <a:picLocks noChangeAspect="1" noChangeArrowheads="1"/>
          </p:cNvPicPr>
          <p:nvPr/>
        </p:nvPicPr>
        <p:blipFill>
          <a:blip r:embed="rId2" cstate="print"/>
          <a:srcRect/>
          <a:stretch>
            <a:fillRect/>
          </a:stretch>
        </p:blipFill>
        <p:spPr bwMode="auto">
          <a:xfrm>
            <a:off x="611560" y="0"/>
            <a:ext cx="2824479" cy="4365103"/>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980728"/>
            <a:ext cx="6984776" cy="3785652"/>
          </a:xfrm>
          <a:prstGeom prst="rect">
            <a:avLst/>
          </a:prstGeom>
          <a:noFill/>
        </p:spPr>
        <p:txBody>
          <a:bodyPr wrap="square" rtlCol="0">
            <a:spAutoFit/>
          </a:bodyPr>
          <a:lstStyle/>
          <a:p>
            <a:pPr>
              <a:lnSpc>
                <a:spcPct val="150000"/>
              </a:lnSpc>
            </a:pPr>
            <a:r>
              <a:rPr lang="en-US" sz="4000" b="1" i="1" dirty="0" smtClean="0">
                <a:solidFill>
                  <a:srgbClr val="C00000"/>
                </a:solidFill>
                <a:latin typeface="Calibri" pitchFamily="34" charset="0"/>
              </a:rPr>
              <a:t>My sincere thanks to </a:t>
            </a:r>
            <a:r>
              <a:rPr lang="en-US" sz="4000" b="1" i="1" dirty="0" smtClean="0">
                <a:solidFill>
                  <a:srgbClr val="C00000"/>
                </a:solidFill>
                <a:latin typeface="Calibri" pitchFamily="34" charset="0"/>
              </a:rPr>
              <a:t>Dr </a:t>
            </a:r>
            <a:r>
              <a:rPr lang="en-US" sz="4000" b="1" i="1" dirty="0" err="1" smtClean="0">
                <a:solidFill>
                  <a:srgbClr val="C00000"/>
                </a:solidFill>
                <a:latin typeface="Calibri" pitchFamily="34" charset="0"/>
              </a:rPr>
              <a:t>Aalok</a:t>
            </a:r>
            <a:r>
              <a:rPr lang="en-US" sz="4000" b="1" i="1" dirty="0" smtClean="0">
                <a:solidFill>
                  <a:srgbClr val="C00000"/>
                </a:solidFill>
                <a:latin typeface="Calibri" pitchFamily="34" charset="0"/>
              </a:rPr>
              <a:t> </a:t>
            </a:r>
            <a:r>
              <a:rPr lang="en-US" sz="4000" b="1" i="1" dirty="0" err="1" smtClean="0">
                <a:solidFill>
                  <a:srgbClr val="C00000"/>
                </a:solidFill>
                <a:latin typeface="Calibri" pitchFamily="34" charset="0"/>
              </a:rPr>
              <a:t>Misra</a:t>
            </a:r>
            <a:r>
              <a:rPr lang="en-US" sz="4000" b="1" i="1" dirty="0" smtClean="0">
                <a:solidFill>
                  <a:srgbClr val="C00000"/>
                </a:solidFill>
                <a:latin typeface="Calibri" pitchFamily="34" charset="0"/>
              </a:rPr>
              <a:t> and </a:t>
            </a:r>
            <a:r>
              <a:rPr lang="en-US" sz="4000" b="1" i="1" dirty="0" smtClean="0">
                <a:solidFill>
                  <a:srgbClr val="C00000"/>
                </a:solidFill>
                <a:latin typeface="Calibri" pitchFamily="34" charset="0"/>
              </a:rPr>
              <a:t>Dr </a:t>
            </a:r>
            <a:r>
              <a:rPr lang="en-US" sz="4000" b="1" i="1" dirty="0" err="1" smtClean="0">
                <a:solidFill>
                  <a:srgbClr val="C00000"/>
                </a:solidFill>
                <a:latin typeface="Calibri" pitchFamily="34" charset="0"/>
              </a:rPr>
              <a:t>Gargi</a:t>
            </a:r>
            <a:r>
              <a:rPr lang="en-US" sz="4000" b="1" i="1" dirty="0" smtClean="0">
                <a:solidFill>
                  <a:srgbClr val="C00000"/>
                </a:solidFill>
                <a:latin typeface="Calibri" pitchFamily="34" charset="0"/>
              </a:rPr>
              <a:t> </a:t>
            </a:r>
            <a:r>
              <a:rPr lang="en-US" sz="4000" b="1" i="1" dirty="0" err="1" smtClean="0">
                <a:solidFill>
                  <a:srgbClr val="C00000"/>
                </a:solidFill>
                <a:latin typeface="Calibri" pitchFamily="34" charset="0"/>
              </a:rPr>
              <a:t>Mitra</a:t>
            </a:r>
            <a:r>
              <a:rPr lang="en-US" sz="4000" b="1" i="1" dirty="0" smtClean="0">
                <a:solidFill>
                  <a:srgbClr val="C00000"/>
                </a:solidFill>
                <a:latin typeface="Calibri" pitchFamily="34" charset="0"/>
              </a:rPr>
              <a:t> for asking me to deliver a talk to this distinguished audience</a:t>
            </a:r>
            <a:endParaRPr lang="en-US" sz="3200" dirty="0">
              <a:latin typeface="Calibri" pitchFamily="34" charset="0"/>
            </a:endParaRPr>
          </a:p>
        </p:txBody>
      </p:sp>
    </p:spTree>
    <p:extLst>
      <p:ext uri="{BB962C8B-B14F-4D97-AF65-F5344CB8AC3E}">
        <p14:creationId xmlns="" xmlns:p14="http://schemas.microsoft.com/office/powerpoint/2010/main" val="2373443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print"/>
          <a:srcRect l="4286" r="6091" b="28592"/>
          <a:stretch/>
        </p:blipFill>
        <p:spPr>
          <a:xfrm>
            <a:off x="285187" y="184855"/>
            <a:ext cx="2080519" cy="2072064"/>
          </a:xfrm>
          <a:prstGeom prst="rect">
            <a:avLst/>
          </a:prstGeom>
        </p:spPr>
      </p:pic>
      <p:sp>
        <p:nvSpPr>
          <p:cNvPr id="7" name="Text Box 3"/>
          <p:cNvSpPr txBox="1">
            <a:spLocks noChangeArrowheads="1"/>
          </p:cNvSpPr>
          <p:nvPr/>
        </p:nvSpPr>
        <p:spPr bwMode="auto">
          <a:xfrm>
            <a:off x="305802" y="2850917"/>
            <a:ext cx="7956376" cy="19389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5000"/>
              </a:lnSpc>
              <a:spcBef>
                <a:spcPct val="0"/>
              </a:spcBef>
              <a:buFontTx/>
              <a:buNone/>
            </a:pPr>
            <a:r>
              <a:rPr lang="en-US" altLang="en-US" b="1" dirty="0">
                <a:latin typeface="Calibri" panose="020F0502020204030204" pitchFamily="34" charset="0"/>
                <a:cs typeface="Arial" panose="020B0604020202020204" pitchFamily="34" charset="0"/>
              </a:rPr>
              <a:t>In the second </a:t>
            </a:r>
            <a:r>
              <a:rPr lang="en-US" altLang="en-US" b="1" dirty="0" smtClean="0">
                <a:latin typeface="Calibri" panose="020F0502020204030204" pitchFamily="34" charset="0"/>
                <a:cs typeface="Arial" panose="020B0604020202020204" pitchFamily="34" charset="0"/>
              </a:rPr>
              <a:t>paper in his Year of Miracles, </a:t>
            </a:r>
            <a:r>
              <a:rPr lang="en-US" altLang="en-US" b="1" dirty="0">
                <a:latin typeface="Calibri" panose="020F0502020204030204" pitchFamily="34" charset="0"/>
                <a:cs typeface="Arial" panose="020B0604020202020204" pitchFamily="34" charset="0"/>
              </a:rPr>
              <a:t>Einstein  </a:t>
            </a:r>
            <a:r>
              <a:rPr lang="en-US" altLang="en-US" b="1" dirty="0" smtClean="0">
                <a:latin typeface="Calibri" panose="020F0502020204030204" pitchFamily="34" charset="0"/>
                <a:cs typeface="Arial" panose="020B0604020202020204" pitchFamily="34" charset="0"/>
              </a:rPr>
              <a:t>wrote  </a:t>
            </a:r>
            <a:r>
              <a:rPr lang="en-IN" altLang="en-US" b="1" i="1" dirty="0" smtClean="0">
                <a:solidFill>
                  <a:srgbClr val="B6270A"/>
                </a:solidFill>
                <a:latin typeface="Calibri" panose="020F0502020204030204" pitchFamily="34" charset="0"/>
              </a:rPr>
              <a:t>radiation </a:t>
            </a:r>
            <a:r>
              <a:rPr lang="en-IN" altLang="en-US" b="1" i="1" dirty="0">
                <a:solidFill>
                  <a:srgbClr val="B6270A"/>
                </a:solidFill>
                <a:latin typeface="Calibri" panose="020F0502020204030204" pitchFamily="34" charset="0"/>
              </a:rPr>
              <a:t>energy consists of </a:t>
            </a:r>
            <a:r>
              <a:rPr lang="en-IN" altLang="en-US" b="1" i="1" dirty="0" smtClean="0">
                <a:solidFill>
                  <a:srgbClr val="B6270A"/>
                </a:solidFill>
                <a:latin typeface="Calibri" panose="020F0502020204030204" pitchFamily="34" charset="0"/>
              </a:rPr>
              <a:t>indivisible quanta </a:t>
            </a:r>
            <a:r>
              <a:rPr lang="en-IN" altLang="en-US" b="1" i="1" dirty="0">
                <a:solidFill>
                  <a:srgbClr val="B6270A"/>
                </a:solidFill>
                <a:latin typeface="Calibri" panose="020F0502020204030204" pitchFamily="34" charset="0"/>
              </a:rPr>
              <a:t>of energy</a:t>
            </a:r>
            <a:r>
              <a:rPr lang="en-US" altLang="en-US" b="1" i="1" dirty="0">
                <a:solidFill>
                  <a:srgbClr val="B6270A"/>
                </a:solidFill>
                <a:latin typeface="Calibri" panose="020F0502020204030204" pitchFamily="34" charset="0"/>
              </a:rPr>
              <a:t> </a:t>
            </a:r>
            <a:endParaRPr lang="en-US" altLang="en-US" b="1" dirty="0">
              <a:solidFill>
                <a:srgbClr val="B6270A"/>
              </a:solidFill>
              <a:latin typeface="Calibri" panose="020F0502020204030204" pitchFamily="34" charset="0"/>
            </a:endParaRPr>
          </a:p>
        </p:txBody>
      </p:sp>
      <p:graphicFrame>
        <p:nvGraphicFramePr>
          <p:cNvPr id="8" name="Object 4"/>
          <p:cNvGraphicFramePr>
            <a:graphicFrameLocks noChangeAspect="1"/>
          </p:cNvGraphicFramePr>
          <p:nvPr>
            <p:extLst>
              <p:ext uri="{D42A27DB-BD31-4B8C-83A1-F6EECF244321}">
                <p14:modId xmlns="" xmlns:p14="http://schemas.microsoft.com/office/powerpoint/2010/main" val="2979921320"/>
              </p:ext>
            </p:extLst>
          </p:nvPr>
        </p:nvGraphicFramePr>
        <p:xfrm>
          <a:off x="1767524" y="5445224"/>
          <a:ext cx="2355787" cy="753853"/>
        </p:xfrm>
        <a:graphic>
          <a:graphicData uri="http://schemas.openxmlformats.org/presentationml/2006/ole">
            <p:oleObj spid="_x0000_s2772994" name="Equation" r:id="rId5" imgW="634725" imgH="203112" progId="Equation.3">
              <p:embed/>
            </p:oleObj>
          </a:graphicData>
        </a:graphic>
      </p:graphicFrame>
      <p:graphicFrame>
        <p:nvGraphicFramePr>
          <p:cNvPr id="9" name="Object 8"/>
          <p:cNvGraphicFramePr>
            <a:graphicFrameLocks noChangeAspect="1"/>
          </p:cNvGraphicFramePr>
          <p:nvPr>
            <p:extLst>
              <p:ext uri="{D42A27DB-BD31-4B8C-83A1-F6EECF244321}">
                <p14:modId xmlns="" xmlns:p14="http://schemas.microsoft.com/office/powerpoint/2010/main" val="1079248871"/>
              </p:ext>
            </p:extLst>
          </p:nvPr>
        </p:nvGraphicFramePr>
        <p:xfrm>
          <a:off x="5148064" y="5045260"/>
          <a:ext cx="2160240" cy="1462739"/>
        </p:xfrm>
        <a:graphic>
          <a:graphicData uri="http://schemas.openxmlformats.org/presentationml/2006/ole">
            <p:oleObj spid="_x0000_s2772995" name="Equation" r:id="rId6" imgW="583947" imgH="393529" progId="Equation.DSMT4">
              <p:embed/>
            </p:oleObj>
          </a:graphicData>
        </a:graphic>
      </p:graphicFrame>
    </p:spTree>
    <p:extLst>
      <p:ext uri="{BB962C8B-B14F-4D97-AF65-F5344CB8AC3E}">
        <p14:creationId xmlns="" xmlns:p14="http://schemas.microsoft.com/office/powerpoint/2010/main" val="193802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1403648" y="2420888"/>
            <a:ext cx="6696744" cy="14773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25000"/>
              </a:lnSpc>
              <a:spcBef>
                <a:spcPct val="0"/>
              </a:spcBef>
              <a:buFontTx/>
              <a:buNone/>
            </a:pPr>
            <a:r>
              <a:rPr lang="en-US" altLang="en-US" sz="3600" b="1" dirty="0" smtClean="0">
                <a:solidFill>
                  <a:srgbClr val="C00000"/>
                </a:solidFill>
                <a:latin typeface="Calibri" panose="020F0502020204030204" pitchFamily="34" charset="0"/>
              </a:rPr>
              <a:t>In 1926, Einstein’s Light Quantum came to be known as Photon</a:t>
            </a:r>
            <a:endParaRPr lang="en-US" altLang="en-US" sz="360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19380230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395536" y="539824"/>
            <a:ext cx="7943850" cy="4541838"/>
            <a:chOff x="564" y="96"/>
            <a:chExt cx="5004" cy="2861"/>
          </a:xfrm>
        </p:grpSpPr>
        <p:sp>
          <p:nvSpPr>
            <p:cNvPr id="7172" name="AutoShape 3"/>
            <p:cNvSpPr>
              <a:spLocks noChangeArrowheads="1"/>
            </p:cNvSpPr>
            <p:nvPr/>
          </p:nvSpPr>
          <p:spPr bwMode="auto">
            <a:xfrm rot="14900496" flipV="1">
              <a:off x="3603" y="1848"/>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73" name="Text Box 4"/>
            <p:cNvSpPr txBox="1">
              <a:spLocks noChangeArrowheads="1"/>
            </p:cNvSpPr>
            <p:nvPr/>
          </p:nvSpPr>
          <p:spPr bwMode="auto">
            <a:xfrm>
              <a:off x="5220" y="2352"/>
              <a:ext cx="348"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a:latin typeface="Times New Roman" pitchFamily="18" charset="0"/>
                </a:rPr>
                <a:t> z</a:t>
              </a:r>
            </a:p>
          </p:txBody>
        </p:sp>
        <p:sp>
          <p:nvSpPr>
            <p:cNvPr id="7174" name="Line 5"/>
            <p:cNvSpPr>
              <a:spLocks noChangeShapeType="1"/>
            </p:cNvSpPr>
            <p:nvPr/>
          </p:nvSpPr>
          <p:spPr bwMode="auto">
            <a:xfrm rot="19431649" flipH="1">
              <a:off x="4112" y="1668"/>
              <a:ext cx="229" cy="946"/>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5" name="Line 6"/>
            <p:cNvSpPr>
              <a:spLocks noChangeShapeType="1"/>
            </p:cNvSpPr>
            <p:nvPr/>
          </p:nvSpPr>
          <p:spPr bwMode="auto">
            <a:xfrm rot="19431649" flipH="1">
              <a:off x="4238" y="1542"/>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6" name="Line 7"/>
            <p:cNvSpPr>
              <a:spLocks noChangeShapeType="1"/>
            </p:cNvSpPr>
            <p:nvPr/>
          </p:nvSpPr>
          <p:spPr bwMode="auto">
            <a:xfrm rot="19431649" flipH="1">
              <a:off x="3986" y="1787"/>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7" name="Line 8"/>
            <p:cNvSpPr>
              <a:spLocks noChangeShapeType="1"/>
            </p:cNvSpPr>
            <p:nvPr/>
          </p:nvSpPr>
          <p:spPr bwMode="auto">
            <a:xfrm rot="19458507" flipH="1">
              <a:off x="3951" y="1290"/>
              <a:ext cx="198" cy="819"/>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8" name="Line 9"/>
            <p:cNvSpPr>
              <a:spLocks noChangeShapeType="1"/>
            </p:cNvSpPr>
            <p:nvPr/>
          </p:nvSpPr>
          <p:spPr bwMode="auto">
            <a:xfrm rot="-129668">
              <a:off x="4217" y="2075"/>
              <a:ext cx="1097" cy="485"/>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79" name="Line 10"/>
            <p:cNvSpPr>
              <a:spLocks noChangeShapeType="1"/>
            </p:cNvSpPr>
            <p:nvPr/>
          </p:nvSpPr>
          <p:spPr bwMode="auto">
            <a:xfrm flipV="1">
              <a:off x="3274" y="1472"/>
              <a:ext cx="0" cy="533"/>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0" name="Line 11"/>
            <p:cNvSpPr>
              <a:spLocks noChangeShapeType="1"/>
            </p:cNvSpPr>
            <p:nvPr/>
          </p:nvSpPr>
          <p:spPr bwMode="auto">
            <a:xfrm rot="19959136" flipV="1">
              <a:off x="4808" y="2156"/>
              <a:ext cx="1" cy="348"/>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1" name="Text Box 12"/>
            <p:cNvSpPr txBox="1">
              <a:spLocks noChangeArrowheads="1"/>
            </p:cNvSpPr>
            <p:nvPr/>
          </p:nvSpPr>
          <p:spPr bwMode="auto">
            <a:xfrm>
              <a:off x="564" y="1250"/>
              <a:ext cx="1137" cy="48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just"/>
              <a:r>
                <a:rPr lang="en-US" b="1" dirty="0" err="1"/>
                <a:t>Unpolarized</a:t>
              </a:r>
              <a:r>
                <a:rPr lang="en-US" b="1" dirty="0"/>
                <a:t>     light</a:t>
              </a:r>
            </a:p>
          </p:txBody>
        </p:sp>
        <p:sp>
          <p:nvSpPr>
            <p:cNvPr id="7182" name="AutoShape 13"/>
            <p:cNvSpPr>
              <a:spLocks noChangeArrowheads="1"/>
            </p:cNvSpPr>
            <p:nvPr/>
          </p:nvSpPr>
          <p:spPr bwMode="auto">
            <a:xfrm rot="16189543" flipV="1">
              <a:off x="1866" y="1219"/>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83" name="Line 14"/>
            <p:cNvSpPr>
              <a:spLocks noChangeShapeType="1"/>
            </p:cNvSpPr>
            <p:nvPr/>
          </p:nvSpPr>
          <p:spPr bwMode="auto">
            <a:xfrm flipV="1">
              <a:off x="2341" y="1075"/>
              <a:ext cx="0" cy="1002"/>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4" name="Line 15"/>
            <p:cNvSpPr>
              <a:spLocks noChangeShapeType="1"/>
            </p:cNvSpPr>
            <p:nvPr/>
          </p:nvSpPr>
          <p:spPr bwMode="auto">
            <a:xfrm flipV="1">
              <a:off x="2654" y="933"/>
              <a:ext cx="0" cy="100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6" name="Line 17"/>
            <p:cNvSpPr>
              <a:spLocks noChangeShapeType="1"/>
            </p:cNvSpPr>
            <p:nvPr/>
          </p:nvSpPr>
          <p:spPr bwMode="auto">
            <a:xfrm rot="21470332">
              <a:off x="2508" y="1401"/>
              <a:ext cx="1270" cy="574"/>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7" name="Line 18"/>
            <p:cNvSpPr>
              <a:spLocks noChangeShapeType="1"/>
            </p:cNvSpPr>
            <p:nvPr/>
          </p:nvSpPr>
          <p:spPr bwMode="auto">
            <a:xfrm flipV="1">
              <a:off x="4229" y="1517"/>
              <a:ext cx="0" cy="572"/>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8" name="Arc 19"/>
            <p:cNvSpPr>
              <a:spLocks/>
            </p:cNvSpPr>
            <p:nvPr/>
          </p:nvSpPr>
          <p:spPr bwMode="auto">
            <a:xfrm>
              <a:off x="4140" y="1880"/>
              <a:ext cx="98" cy="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89" name="Text Box 20"/>
            <p:cNvSpPr txBox="1">
              <a:spLocks noChangeArrowheads="1"/>
            </p:cNvSpPr>
            <p:nvPr/>
          </p:nvSpPr>
          <p:spPr bwMode="auto">
            <a:xfrm>
              <a:off x="4043" y="1659"/>
              <a:ext cx="29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Times New Roman" pitchFamily="18" charset="0"/>
                  <a:sym typeface="Symbol" pitchFamily="18" charset="2"/>
                </a:rPr>
                <a:t> </a:t>
              </a:r>
              <a:endParaRPr lang="en-US" b="1">
                <a:latin typeface="Times New Roman" pitchFamily="18" charset="0"/>
              </a:endParaRPr>
            </a:p>
          </p:txBody>
        </p:sp>
        <p:sp>
          <p:nvSpPr>
            <p:cNvPr id="7190" name="Text Box 21"/>
            <p:cNvSpPr txBox="1">
              <a:spLocks noChangeArrowheads="1"/>
            </p:cNvSpPr>
            <p:nvPr/>
          </p:nvSpPr>
          <p:spPr bwMode="auto">
            <a:xfrm>
              <a:off x="2335" y="96"/>
              <a:ext cx="348" cy="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x</a:t>
              </a:r>
            </a:p>
          </p:txBody>
        </p:sp>
        <p:sp>
          <p:nvSpPr>
            <p:cNvPr id="7191" name="Text Box 22"/>
            <p:cNvSpPr txBox="1">
              <a:spLocks noChangeArrowheads="1"/>
            </p:cNvSpPr>
            <p:nvPr/>
          </p:nvSpPr>
          <p:spPr bwMode="auto">
            <a:xfrm>
              <a:off x="2294" y="2047"/>
              <a:ext cx="530"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dirty="0">
                  <a:latin typeface="Times New Roman" pitchFamily="18" charset="0"/>
                </a:rPr>
                <a:t> </a:t>
              </a:r>
              <a:r>
                <a:rPr lang="en-US" sz="2800" b="1" dirty="0">
                  <a:latin typeface="Times New Roman" pitchFamily="18" charset="0"/>
                </a:rPr>
                <a:t>P</a:t>
              </a:r>
              <a:r>
                <a:rPr lang="en-US" sz="2800" b="1" baseline="-25000" dirty="0">
                  <a:latin typeface="Times New Roman" pitchFamily="18" charset="0"/>
                </a:rPr>
                <a:t>1</a:t>
              </a:r>
              <a:endParaRPr lang="en-US" sz="2800" b="1" dirty="0">
                <a:latin typeface="Times New Roman" pitchFamily="18" charset="0"/>
              </a:endParaRPr>
            </a:p>
          </p:txBody>
        </p:sp>
        <p:sp>
          <p:nvSpPr>
            <p:cNvPr id="7192" name="Text Box 23"/>
            <p:cNvSpPr txBox="1">
              <a:spLocks noChangeArrowheads="1"/>
            </p:cNvSpPr>
            <p:nvPr/>
          </p:nvSpPr>
          <p:spPr bwMode="auto">
            <a:xfrm>
              <a:off x="4317" y="2604"/>
              <a:ext cx="495"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400" b="1" dirty="0">
                  <a:latin typeface="Times New Roman" pitchFamily="18" charset="0"/>
                </a:rPr>
                <a:t> P</a:t>
              </a:r>
              <a:r>
                <a:rPr lang="en-US" sz="2400" b="1" baseline="-25000" dirty="0">
                  <a:latin typeface="Times New Roman" pitchFamily="18" charset="0"/>
                </a:rPr>
                <a:t>2</a:t>
              </a:r>
              <a:endParaRPr lang="en-US" sz="2400" b="1" dirty="0">
                <a:latin typeface="Times New Roman" pitchFamily="18" charset="0"/>
              </a:endParaRPr>
            </a:p>
          </p:txBody>
        </p:sp>
        <p:grpSp>
          <p:nvGrpSpPr>
            <p:cNvPr id="3" name="Group 24"/>
            <p:cNvGrpSpPr>
              <a:grpSpLocks/>
            </p:cNvGrpSpPr>
            <p:nvPr/>
          </p:nvGrpSpPr>
          <p:grpSpPr bwMode="auto">
            <a:xfrm rot="382994">
              <a:off x="819" y="490"/>
              <a:ext cx="513" cy="701"/>
              <a:chOff x="2510" y="3198"/>
              <a:chExt cx="812" cy="1110"/>
            </a:xfrm>
          </p:grpSpPr>
          <p:sp>
            <p:nvSpPr>
              <p:cNvPr id="7195" name="AutoShape 25"/>
              <p:cNvSpPr>
                <a:spLocks noChangeArrowheads="1"/>
              </p:cNvSpPr>
              <p:nvPr/>
            </p:nvSpPr>
            <p:spPr bwMode="auto">
              <a:xfrm rot="15858821" flipV="1">
                <a:off x="2361" y="3347"/>
                <a:ext cx="1110" cy="812"/>
              </a:xfrm>
              <a:prstGeom prst="flowChartInputOutput">
                <a:avLst/>
              </a:prstGeom>
              <a:noFill/>
              <a:ln w="19050">
                <a:solidFill>
                  <a:srgbClr val="000000"/>
                </a:solidFill>
                <a:miter lim="800000"/>
                <a:headEnd/>
                <a:tailEnd/>
              </a:ln>
              <a:extLst>
                <a:ext uri="{909E8E84-426E-40DD-AFC4-6F175D3DCCD1}">
                  <a14:hiddenFill xmlns="" xmlns:a14="http://schemas.microsoft.com/office/drawing/2010/main">
                    <a:solidFill>
                      <a:srgbClr val="C0C0C0"/>
                    </a:solidFill>
                  </a14:hiddenFill>
                </a:ext>
              </a:extLst>
            </p:spPr>
            <p:txBody>
              <a:bodyPr/>
              <a:lstStyle/>
              <a:p>
                <a:endParaRPr lang="en-IN"/>
              </a:p>
            </p:txBody>
          </p:sp>
          <p:grpSp>
            <p:nvGrpSpPr>
              <p:cNvPr id="4" name="Group 26"/>
              <p:cNvGrpSpPr>
                <a:grpSpLocks/>
              </p:cNvGrpSpPr>
              <p:nvPr/>
            </p:nvGrpSpPr>
            <p:grpSpPr bwMode="auto">
              <a:xfrm rot="5400000" flipV="1">
                <a:off x="2553" y="3401"/>
                <a:ext cx="728" cy="728"/>
                <a:chOff x="2528" y="4632"/>
                <a:chExt cx="728" cy="728"/>
              </a:xfrm>
            </p:grpSpPr>
            <p:sp>
              <p:nvSpPr>
                <p:cNvPr id="7197" name="Line 27"/>
                <p:cNvSpPr>
                  <a:spLocks noChangeShapeType="1"/>
                </p:cNvSpPr>
                <p:nvPr/>
              </p:nvSpPr>
              <p:spPr bwMode="auto">
                <a:xfrm>
                  <a:off x="2542" y="4898"/>
                  <a:ext cx="714" cy="148"/>
                </a:xfrm>
                <a:prstGeom prst="line">
                  <a:avLst/>
                </a:prstGeom>
                <a:noFill/>
                <a:ln w="19050">
                  <a:solidFill>
                    <a:srgbClr val="000000"/>
                  </a:solidFill>
                  <a:round/>
                  <a:headEnd type="triangl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7198" name="Line 28"/>
                <p:cNvSpPr>
                  <a:spLocks noChangeShapeType="1"/>
                </p:cNvSpPr>
                <p:nvPr/>
              </p:nvSpPr>
              <p:spPr bwMode="auto">
                <a:xfrm rot="5400000">
                  <a:off x="2539" y="4929"/>
                  <a:ext cx="714" cy="148"/>
                </a:xfrm>
                <a:prstGeom prst="line">
                  <a:avLst/>
                </a:prstGeom>
                <a:noFill/>
                <a:ln w="19050">
                  <a:solidFill>
                    <a:srgbClr val="000000"/>
                  </a:solidFill>
                  <a:round/>
                  <a:headEnd type="triangl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7199" name="Line 29"/>
                <p:cNvSpPr>
                  <a:spLocks noChangeShapeType="1"/>
                </p:cNvSpPr>
                <p:nvPr/>
              </p:nvSpPr>
              <p:spPr bwMode="auto">
                <a:xfrm rot="2700000">
                  <a:off x="2553" y="4915"/>
                  <a:ext cx="714" cy="148"/>
                </a:xfrm>
                <a:prstGeom prst="line">
                  <a:avLst/>
                </a:prstGeom>
                <a:noFill/>
                <a:ln w="19050">
                  <a:solidFill>
                    <a:srgbClr val="000000"/>
                  </a:solidFill>
                  <a:round/>
                  <a:headEnd type="triangl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7200" name="Line 30"/>
                <p:cNvSpPr>
                  <a:spLocks noChangeShapeType="1"/>
                </p:cNvSpPr>
                <p:nvPr/>
              </p:nvSpPr>
              <p:spPr bwMode="auto">
                <a:xfrm rot="-2700000">
                  <a:off x="2528" y="4912"/>
                  <a:ext cx="714" cy="148"/>
                </a:xfrm>
                <a:prstGeom prst="line">
                  <a:avLst/>
                </a:prstGeom>
                <a:noFill/>
                <a:ln w="19050">
                  <a:solidFill>
                    <a:srgbClr val="000000"/>
                  </a:solidFill>
                  <a:round/>
                  <a:headEnd type="triangle" w="sm" len="sm"/>
                  <a:tailEnd type="triangle" w="sm" len="sm"/>
                </a:ln>
                <a:extLst>
                  <a:ext uri="{909E8E84-426E-40DD-AFC4-6F175D3DCCD1}">
                    <a14:hiddenFill xmlns="" xmlns:a14="http://schemas.microsoft.com/office/drawing/2010/main">
                      <a:noFill/>
                    </a14:hiddenFill>
                  </a:ext>
                </a:extLst>
              </p:spPr>
              <p:txBody>
                <a:bodyPr/>
                <a:lstStyle/>
                <a:p>
                  <a:endParaRPr lang="en-US"/>
                </a:p>
              </p:txBody>
            </p:sp>
          </p:grpSp>
        </p:grpSp>
        <p:sp>
          <p:nvSpPr>
            <p:cNvPr id="7194" name="Line 31"/>
            <p:cNvSpPr>
              <a:spLocks noChangeShapeType="1"/>
            </p:cNvSpPr>
            <p:nvPr/>
          </p:nvSpPr>
          <p:spPr bwMode="auto">
            <a:xfrm rot="-129668">
              <a:off x="1095" y="840"/>
              <a:ext cx="1029" cy="465"/>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 name="Text Box 21"/>
          <p:cNvSpPr txBox="1">
            <a:spLocks noChangeArrowheads="1"/>
          </p:cNvSpPr>
          <p:nvPr/>
        </p:nvSpPr>
        <p:spPr bwMode="auto">
          <a:xfrm>
            <a:off x="2014786" y="2792486"/>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a:t>
            </a:r>
            <a:r>
              <a:rPr lang="en-US" sz="2800" b="1" i="1" dirty="0" smtClean="0">
                <a:latin typeface="Times New Roman" pitchFamily="18" charset="0"/>
              </a:rPr>
              <a:t>y</a:t>
            </a:r>
            <a:endParaRPr lang="en-US" sz="2800" b="1" i="1" dirty="0">
              <a:latin typeface="Times New Roman" pitchFamily="18" charset="0"/>
            </a:endParaRPr>
          </a:p>
        </p:txBody>
      </p:sp>
      <p:sp>
        <p:nvSpPr>
          <p:cNvPr id="35" name="Line 16"/>
          <p:cNvSpPr>
            <a:spLocks noChangeShapeType="1"/>
          </p:cNvSpPr>
          <p:nvPr/>
        </p:nvSpPr>
        <p:spPr bwMode="auto">
          <a:xfrm flipV="1">
            <a:off x="3462586" y="1088464"/>
            <a:ext cx="0" cy="155448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cxnSp>
        <p:nvCxnSpPr>
          <p:cNvPr id="5" name="Straight Connector 4"/>
          <p:cNvCxnSpPr/>
          <p:nvPr/>
        </p:nvCxnSpPr>
        <p:spPr>
          <a:xfrm rot="4020000">
            <a:off x="2961772" y="2321893"/>
            <a:ext cx="0" cy="109728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462586" y="2625664"/>
            <a:ext cx="0" cy="9469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2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37"/>
          <p:cNvGraphicFramePr>
            <a:graphicFrameLocks noChangeAspect="1"/>
          </p:cNvGraphicFramePr>
          <p:nvPr/>
        </p:nvGraphicFramePr>
        <p:xfrm>
          <a:off x="5457106" y="1966342"/>
          <a:ext cx="415280" cy="481930"/>
        </p:xfrm>
        <a:graphic>
          <a:graphicData uri="http://schemas.openxmlformats.org/presentationml/2006/ole">
            <p:oleObj spid="_x0000_s2407426" name="Equation" r:id="rId3" imgW="177480" imgH="203040" progId="Equation.DSMT4">
              <p:embed/>
            </p:oleObj>
          </a:graphicData>
        </a:graphic>
      </p:graphicFrame>
      <p:sp>
        <p:nvSpPr>
          <p:cNvPr id="38" name="TextBox 37"/>
          <p:cNvSpPr txBox="1"/>
          <p:nvPr/>
        </p:nvSpPr>
        <p:spPr>
          <a:xfrm>
            <a:off x="6012160" y="5877272"/>
            <a:ext cx="2880320" cy="584775"/>
          </a:xfrm>
          <a:prstGeom prst="rect">
            <a:avLst/>
          </a:prstGeom>
          <a:noFill/>
        </p:spPr>
        <p:txBody>
          <a:bodyPr wrap="square" rtlCol="0">
            <a:spAutoFit/>
          </a:bodyPr>
          <a:lstStyle/>
          <a:p>
            <a:r>
              <a:rPr lang="en-US" sz="3200" b="1" dirty="0" smtClean="0">
                <a:solidFill>
                  <a:srgbClr val="D20000"/>
                </a:solidFill>
                <a:latin typeface="Calibri" pitchFamily="34" charset="0"/>
              </a:rPr>
              <a:t>Law of </a:t>
            </a:r>
            <a:r>
              <a:rPr lang="en-US" sz="3200" b="1" dirty="0" err="1" smtClean="0">
                <a:solidFill>
                  <a:srgbClr val="D20000"/>
                </a:solidFill>
                <a:latin typeface="Calibri" pitchFamily="34" charset="0"/>
              </a:rPr>
              <a:t>Malus</a:t>
            </a:r>
            <a:endParaRPr lang="en-US" sz="3200" b="1" dirty="0">
              <a:solidFill>
                <a:srgbClr val="D20000"/>
              </a:solidFill>
              <a:latin typeface="Calibri" pitchFamily="34" charset="0"/>
            </a:endParaRPr>
          </a:p>
        </p:txBody>
      </p:sp>
      <p:graphicFrame>
        <p:nvGraphicFramePr>
          <p:cNvPr id="1927171" name="Object 3"/>
          <p:cNvGraphicFramePr>
            <a:graphicFrameLocks noChangeAspect="1"/>
          </p:cNvGraphicFramePr>
          <p:nvPr/>
        </p:nvGraphicFramePr>
        <p:xfrm>
          <a:off x="2339752" y="5013176"/>
          <a:ext cx="6083301" cy="746125"/>
        </p:xfrm>
        <a:graphic>
          <a:graphicData uri="http://schemas.openxmlformats.org/presentationml/2006/ole">
            <p:oleObj spid="_x0000_s2407427" name="Equation" r:id="rId4" imgW="1955520" imgH="241200" progId="Equation.DSMT4">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6138" y="188913"/>
            <a:ext cx="8032750" cy="3614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179388" y="152400"/>
            <a:ext cx="8659813" cy="4541838"/>
            <a:chOff x="113" y="96"/>
            <a:chExt cx="5455" cy="2861"/>
          </a:xfrm>
        </p:grpSpPr>
        <p:sp>
          <p:nvSpPr>
            <p:cNvPr id="7172" name="AutoShape 3"/>
            <p:cNvSpPr>
              <a:spLocks noChangeArrowheads="1"/>
            </p:cNvSpPr>
            <p:nvPr/>
          </p:nvSpPr>
          <p:spPr bwMode="auto">
            <a:xfrm rot="14900496" flipV="1">
              <a:off x="3603" y="1848"/>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73" name="Text Box 4"/>
            <p:cNvSpPr txBox="1">
              <a:spLocks noChangeArrowheads="1"/>
            </p:cNvSpPr>
            <p:nvPr/>
          </p:nvSpPr>
          <p:spPr bwMode="auto">
            <a:xfrm>
              <a:off x="5220" y="2352"/>
              <a:ext cx="348"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a:latin typeface="Times New Roman" pitchFamily="18" charset="0"/>
                </a:rPr>
                <a:t> z</a:t>
              </a:r>
            </a:p>
          </p:txBody>
        </p:sp>
        <p:sp>
          <p:nvSpPr>
            <p:cNvPr id="7174" name="Line 5"/>
            <p:cNvSpPr>
              <a:spLocks noChangeShapeType="1"/>
            </p:cNvSpPr>
            <p:nvPr/>
          </p:nvSpPr>
          <p:spPr bwMode="auto">
            <a:xfrm rot="19431649" flipH="1">
              <a:off x="4112" y="1668"/>
              <a:ext cx="229" cy="946"/>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5" name="Line 6"/>
            <p:cNvSpPr>
              <a:spLocks noChangeShapeType="1"/>
            </p:cNvSpPr>
            <p:nvPr/>
          </p:nvSpPr>
          <p:spPr bwMode="auto">
            <a:xfrm rot="19431649" flipH="1">
              <a:off x="4238" y="1542"/>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6" name="Line 7"/>
            <p:cNvSpPr>
              <a:spLocks noChangeShapeType="1"/>
            </p:cNvSpPr>
            <p:nvPr/>
          </p:nvSpPr>
          <p:spPr bwMode="auto">
            <a:xfrm rot="19431649" flipH="1">
              <a:off x="3986" y="1787"/>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7" name="Line 8"/>
            <p:cNvSpPr>
              <a:spLocks noChangeShapeType="1"/>
            </p:cNvSpPr>
            <p:nvPr/>
          </p:nvSpPr>
          <p:spPr bwMode="auto">
            <a:xfrm rot="19458507" flipH="1">
              <a:off x="3951" y="1290"/>
              <a:ext cx="198" cy="819"/>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8" name="Line 9"/>
            <p:cNvSpPr>
              <a:spLocks noChangeShapeType="1"/>
            </p:cNvSpPr>
            <p:nvPr/>
          </p:nvSpPr>
          <p:spPr bwMode="auto">
            <a:xfrm rot="-129668">
              <a:off x="4217" y="2075"/>
              <a:ext cx="1097" cy="485"/>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79" name="Line 10"/>
            <p:cNvSpPr>
              <a:spLocks noChangeShapeType="1"/>
            </p:cNvSpPr>
            <p:nvPr/>
          </p:nvSpPr>
          <p:spPr bwMode="auto">
            <a:xfrm flipV="1">
              <a:off x="3274" y="1472"/>
              <a:ext cx="0" cy="533"/>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0" name="Line 11"/>
            <p:cNvSpPr>
              <a:spLocks noChangeShapeType="1"/>
            </p:cNvSpPr>
            <p:nvPr/>
          </p:nvSpPr>
          <p:spPr bwMode="auto">
            <a:xfrm rot="19959136" flipV="1">
              <a:off x="4808" y="2156"/>
              <a:ext cx="1" cy="348"/>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1" name="Text Box 12"/>
            <p:cNvSpPr txBox="1">
              <a:spLocks noChangeArrowheads="1"/>
            </p:cNvSpPr>
            <p:nvPr/>
          </p:nvSpPr>
          <p:spPr bwMode="auto">
            <a:xfrm>
              <a:off x="113" y="890"/>
              <a:ext cx="1315" cy="48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000" b="1" dirty="0" smtClean="0"/>
                <a:t>Single photon source</a:t>
              </a:r>
              <a:endParaRPr lang="en-US" sz="2000" b="1" dirty="0"/>
            </a:p>
          </p:txBody>
        </p:sp>
        <p:sp>
          <p:nvSpPr>
            <p:cNvPr id="7182" name="AutoShape 13"/>
            <p:cNvSpPr>
              <a:spLocks noChangeArrowheads="1"/>
            </p:cNvSpPr>
            <p:nvPr/>
          </p:nvSpPr>
          <p:spPr bwMode="auto">
            <a:xfrm rot="16189543" flipV="1">
              <a:off x="1866" y="1219"/>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83" name="Line 14"/>
            <p:cNvSpPr>
              <a:spLocks noChangeShapeType="1"/>
            </p:cNvSpPr>
            <p:nvPr/>
          </p:nvSpPr>
          <p:spPr bwMode="auto">
            <a:xfrm flipV="1">
              <a:off x="2341" y="1075"/>
              <a:ext cx="0" cy="1002"/>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4" name="Line 15"/>
            <p:cNvSpPr>
              <a:spLocks noChangeShapeType="1"/>
            </p:cNvSpPr>
            <p:nvPr/>
          </p:nvSpPr>
          <p:spPr bwMode="auto">
            <a:xfrm flipV="1">
              <a:off x="2654" y="933"/>
              <a:ext cx="0" cy="100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6" name="Line 17"/>
            <p:cNvSpPr>
              <a:spLocks noChangeShapeType="1"/>
            </p:cNvSpPr>
            <p:nvPr/>
          </p:nvSpPr>
          <p:spPr bwMode="auto">
            <a:xfrm rot="21470332">
              <a:off x="2508" y="1401"/>
              <a:ext cx="1270" cy="574"/>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7" name="Line 18"/>
            <p:cNvSpPr>
              <a:spLocks noChangeShapeType="1"/>
            </p:cNvSpPr>
            <p:nvPr/>
          </p:nvSpPr>
          <p:spPr bwMode="auto">
            <a:xfrm flipV="1">
              <a:off x="4229" y="1517"/>
              <a:ext cx="0" cy="572"/>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8" name="Arc 19"/>
            <p:cNvSpPr>
              <a:spLocks/>
            </p:cNvSpPr>
            <p:nvPr/>
          </p:nvSpPr>
          <p:spPr bwMode="auto">
            <a:xfrm>
              <a:off x="4140" y="1880"/>
              <a:ext cx="98" cy="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89" name="Text Box 20"/>
            <p:cNvSpPr txBox="1">
              <a:spLocks noChangeArrowheads="1"/>
            </p:cNvSpPr>
            <p:nvPr/>
          </p:nvSpPr>
          <p:spPr bwMode="auto">
            <a:xfrm>
              <a:off x="4043" y="1659"/>
              <a:ext cx="29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Times New Roman" pitchFamily="18" charset="0"/>
                  <a:sym typeface="Symbol" pitchFamily="18" charset="2"/>
                </a:rPr>
                <a:t> </a:t>
              </a:r>
              <a:endParaRPr lang="en-US" b="1">
                <a:latin typeface="Times New Roman" pitchFamily="18" charset="0"/>
              </a:endParaRPr>
            </a:p>
          </p:txBody>
        </p:sp>
        <p:sp>
          <p:nvSpPr>
            <p:cNvPr id="7190" name="Text Box 21"/>
            <p:cNvSpPr txBox="1">
              <a:spLocks noChangeArrowheads="1"/>
            </p:cNvSpPr>
            <p:nvPr/>
          </p:nvSpPr>
          <p:spPr bwMode="auto">
            <a:xfrm>
              <a:off x="2335" y="96"/>
              <a:ext cx="348" cy="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x</a:t>
              </a:r>
            </a:p>
          </p:txBody>
        </p:sp>
        <p:sp>
          <p:nvSpPr>
            <p:cNvPr id="7191" name="Text Box 22"/>
            <p:cNvSpPr txBox="1">
              <a:spLocks noChangeArrowheads="1"/>
            </p:cNvSpPr>
            <p:nvPr/>
          </p:nvSpPr>
          <p:spPr bwMode="auto">
            <a:xfrm>
              <a:off x="2294" y="2047"/>
              <a:ext cx="530"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dirty="0">
                  <a:latin typeface="Times New Roman" pitchFamily="18" charset="0"/>
                </a:rPr>
                <a:t> </a:t>
              </a:r>
              <a:r>
                <a:rPr lang="en-US" sz="2800" b="1" dirty="0">
                  <a:latin typeface="Times New Roman" pitchFamily="18" charset="0"/>
                </a:rPr>
                <a:t>P</a:t>
              </a:r>
              <a:r>
                <a:rPr lang="en-US" sz="2800" b="1" baseline="-25000" dirty="0">
                  <a:latin typeface="Times New Roman" pitchFamily="18" charset="0"/>
                </a:rPr>
                <a:t>1</a:t>
              </a:r>
              <a:endParaRPr lang="en-US" sz="2800" b="1" dirty="0">
                <a:latin typeface="Times New Roman" pitchFamily="18" charset="0"/>
              </a:endParaRPr>
            </a:p>
          </p:txBody>
        </p:sp>
        <p:sp>
          <p:nvSpPr>
            <p:cNvPr id="7192" name="Text Box 23"/>
            <p:cNvSpPr txBox="1">
              <a:spLocks noChangeArrowheads="1"/>
            </p:cNvSpPr>
            <p:nvPr/>
          </p:nvSpPr>
          <p:spPr bwMode="auto">
            <a:xfrm>
              <a:off x="4317" y="2604"/>
              <a:ext cx="495"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400" b="1" dirty="0">
                  <a:latin typeface="Times New Roman" pitchFamily="18" charset="0"/>
                </a:rPr>
                <a:t> P</a:t>
              </a:r>
              <a:r>
                <a:rPr lang="en-US" sz="2400" b="1" baseline="-25000" dirty="0">
                  <a:latin typeface="Times New Roman" pitchFamily="18" charset="0"/>
                </a:rPr>
                <a:t>2</a:t>
              </a:r>
              <a:endParaRPr lang="en-US" sz="2400" b="1" dirty="0">
                <a:latin typeface="Times New Roman" pitchFamily="18" charset="0"/>
              </a:endParaRPr>
            </a:p>
          </p:txBody>
        </p:sp>
        <p:sp>
          <p:nvSpPr>
            <p:cNvPr id="7194" name="Line 31"/>
            <p:cNvSpPr>
              <a:spLocks noChangeShapeType="1"/>
            </p:cNvSpPr>
            <p:nvPr/>
          </p:nvSpPr>
          <p:spPr bwMode="auto">
            <a:xfrm rot="-129668">
              <a:off x="1095" y="840"/>
              <a:ext cx="1029" cy="465"/>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 name="Text Box 21"/>
          <p:cNvSpPr txBox="1">
            <a:spLocks noChangeArrowheads="1"/>
          </p:cNvSpPr>
          <p:nvPr/>
        </p:nvSpPr>
        <p:spPr bwMode="auto">
          <a:xfrm>
            <a:off x="2514600" y="2405062"/>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a:t>
            </a:r>
            <a:r>
              <a:rPr lang="en-US" sz="2800" b="1" i="1" dirty="0" smtClean="0">
                <a:latin typeface="Times New Roman" pitchFamily="18" charset="0"/>
              </a:rPr>
              <a:t>y</a:t>
            </a:r>
            <a:endParaRPr lang="en-US" sz="2800" b="1" i="1" dirty="0">
              <a:latin typeface="Times New Roman" pitchFamily="18" charset="0"/>
            </a:endParaRPr>
          </a:p>
        </p:txBody>
      </p:sp>
      <p:sp>
        <p:nvSpPr>
          <p:cNvPr id="35" name="Line 16"/>
          <p:cNvSpPr>
            <a:spLocks noChangeShapeType="1"/>
          </p:cNvSpPr>
          <p:nvPr/>
        </p:nvSpPr>
        <p:spPr bwMode="auto">
          <a:xfrm flipV="1">
            <a:off x="3962400" y="701040"/>
            <a:ext cx="0" cy="155448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cxnSp>
        <p:nvCxnSpPr>
          <p:cNvPr id="5" name="Straight Connector 4"/>
          <p:cNvCxnSpPr/>
          <p:nvPr/>
        </p:nvCxnSpPr>
        <p:spPr>
          <a:xfrm rot="4020000">
            <a:off x="3461586" y="1934469"/>
            <a:ext cx="0" cy="109728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962400" y="2238240"/>
            <a:ext cx="0" cy="9469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2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27169" name="Object 1"/>
          <p:cNvGraphicFramePr>
            <a:graphicFrameLocks noChangeAspect="1"/>
          </p:cNvGraphicFramePr>
          <p:nvPr/>
        </p:nvGraphicFramePr>
        <p:xfrm>
          <a:off x="7236296" y="4653136"/>
          <a:ext cx="1368425" cy="520700"/>
        </p:xfrm>
        <a:graphic>
          <a:graphicData uri="http://schemas.openxmlformats.org/presentationml/2006/ole">
            <p:oleObj spid="_x0000_s2713602" name="Equation" r:id="rId3" imgW="596880" imgH="228600" progId="Equation.DSMT4">
              <p:embed/>
            </p:oleObj>
          </a:graphicData>
        </a:graphic>
      </p:graphicFrame>
      <p:sp>
        <p:nvSpPr>
          <p:cNvPr id="37" name="Flowchart: Data 36"/>
          <p:cNvSpPr/>
          <p:nvPr/>
        </p:nvSpPr>
        <p:spPr bwMode="auto">
          <a:xfrm rot="1080000">
            <a:off x="808627" y="945498"/>
            <a:ext cx="914400" cy="407987"/>
          </a:xfrm>
          <a:prstGeom prst="flowChartInputOutp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8" name="Curved Connector 37"/>
          <p:cNvCxnSpPr/>
          <p:nvPr/>
        </p:nvCxnSpPr>
        <p:spPr bwMode="auto">
          <a:xfrm rot="5400000">
            <a:off x="5157812" y="1157487"/>
            <a:ext cx="1076325" cy="455612"/>
          </a:xfrm>
          <a:prstGeom prst="curvedConnector3">
            <a:avLst/>
          </a:prstGeom>
          <a:ln w="28575">
            <a:tailEnd type="arrow"/>
          </a:ln>
        </p:spPr>
        <p:style>
          <a:lnRef idx="3">
            <a:schemeClr val="dk1"/>
          </a:lnRef>
          <a:fillRef idx="0">
            <a:schemeClr val="dk1"/>
          </a:fillRef>
          <a:effectRef idx="2">
            <a:schemeClr val="dk1"/>
          </a:effectRef>
          <a:fontRef idx="minor">
            <a:schemeClr val="tx1"/>
          </a:fontRef>
        </p:style>
      </p:cxnSp>
      <p:graphicFrame>
        <p:nvGraphicFramePr>
          <p:cNvPr id="39" name="Object 11"/>
          <p:cNvGraphicFramePr>
            <a:graphicFrameLocks noChangeAspect="1"/>
          </p:cNvGraphicFramePr>
          <p:nvPr/>
        </p:nvGraphicFramePr>
        <p:xfrm>
          <a:off x="4788024" y="476672"/>
          <a:ext cx="2295658" cy="370458"/>
        </p:xfrm>
        <a:graphic>
          <a:graphicData uri="http://schemas.openxmlformats.org/presentationml/2006/ole">
            <p:oleObj spid="_x0000_s2713603" name="Equation" r:id="rId4" imgW="1282700" imgH="203200" progId="Equation.DSMT4">
              <p:embed/>
            </p:oleObj>
          </a:graphicData>
        </a:graphic>
      </p:graphicFrame>
      <p:graphicFrame>
        <p:nvGraphicFramePr>
          <p:cNvPr id="40" name="Object 1"/>
          <p:cNvGraphicFramePr>
            <a:graphicFrameLocks noChangeAspect="1"/>
          </p:cNvGraphicFramePr>
          <p:nvPr/>
        </p:nvGraphicFramePr>
        <p:xfrm>
          <a:off x="5293544" y="1921868"/>
          <a:ext cx="401637" cy="373062"/>
        </p:xfrm>
        <a:graphic>
          <a:graphicData uri="http://schemas.openxmlformats.org/presentationml/2006/ole">
            <p:oleObj spid="_x0000_s2713604" name="Equation" r:id="rId5" imgW="279279" imgH="253890" progId="Equation.DSMT4">
              <p:embed/>
            </p:oleObj>
          </a:graphicData>
        </a:graphic>
      </p:graphicFrame>
      <p:cxnSp>
        <p:nvCxnSpPr>
          <p:cNvPr id="41" name="Curved Connector 40"/>
          <p:cNvCxnSpPr/>
          <p:nvPr/>
        </p:nvCxnSpPr>
        <p:spPr bwMode="auto">
          <a:xfrm rot="5400000">
            <a:off x="7343923" y="1999332"/>
            <a:ext cx="1076325" cy="455613"/>
          </a:xfrm>
          <a:prstGeom prst="curvedConnector3">
            <a:avLst/>
          </a:prstGeom>
          <a:ln w="28575">
            <a:tailEnd type="arrow"/>
          </a:ln>
        </p:spPr>
        <p:style>
          <a:lnRef idx="3">
            <a:schemeClr val="dk1"/>
          </a:lnRef>
          <a:fillRef idx="0">
            <a:schemeClr val="dk1"/>
          </a:fillRef>
          <a:effectRef idx="2">
            <a:schemeClr val="dk1"/>
          </a:effectRef>
          <a:fontRef idx="minor">
            <a:schemeClr val="tx1"/>
          </a:fontRef>
        </p:style>
      </p:cxnSp>
      <p:graphicFrame>
        <p:nvGraphicFramePr>
          <p:cNvPr id="42" name="Object 3"/>
          <p:cNvGraphicFramePr>
            <a:graphicFrameLocks noChangeAspect="1"/>
          </p:cNvGraphicFramePr>
          <p:nvPr/>
        </p:nvGraphicFramePr>
        <p:xfrm>
          <a:off x="7451079" y="2857376"/>
          <a:ext cx="355600" cy="355600"/>
        </p:xfrm>
        <a:graphic>
          <a:graphicData uri="http://schemas.openxmlformats.org/presentationml/2006/ole">
            <p:oleObj spid="_x0000_s2713605" name="Equation" r:id="rId6" imgW="253780" imgH="253780" progId="Equation.DSMT4">
              <p:embed/>
            </p:oleObj>
          </a:graphicData>
        </a:graphic>
      </p:graphicFrame>
      <p:graphicFrame>
        <p:nvGraphicFramePr>
          <p:cNvPr id="43" name="Object 37"/>
          <p:cNvGraphicFramePr>
            <a:graphicFrameLocks noChangeAspect="1"/>
          </p:cNvGraphicFramePr>
          <p:nvPr/>
        </p:nvGraphicFramePr>
        <p:xfrm>
          <a:off x="7452320" y="692695"/>
          <a:ext cx="1691680" cy="801639"/>
        </p:xfrm>
        <a:graphic>
          <a:graphicData uri="http://schemas.openxmlformats.org/presentationml/2006/ole">
            <p:oleObj spid="_x0000_s2713606" name="Equation" r:id="rId7" imgW="927000" imgH="431640" progId="Equation.DSMT4">
              <p:embed/>
            </p:oleObj>
          </a:graphicData>
        </a:graphic>
      </p:graphicFrame>
      <p:sp>
        <p:nvSpPr>
          <p:cNvPr id="44" name="Line 9"/>
          <p:cNvSpPr>
            <a:spLocks noChangeShapeType="1"/>
          </p:cNvSpPr>
          <p:nvPr/>
        </p:nvSpPr>
        <p:spPr bwMode="auto">
          <a:xfrm rot="21060000">
            <a:off x="2562997" y="1686595"/>
            <a:ext cx="173363" cy="105969"/>
          </a:xfrm>
          <a:prstGeom prst="line">
            <a:avLst/>
          </a:prstGeom>
          <a:noFill/>
          <a:ln w="762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 name="Line 9"/>
          <p:cNvSpPr>
            <a:spLocks noChangeShapeType="1"/>
          </p:cNvSpPr>
          <p:nvPr/>
        </p:nvSpPr>
        <p:spPr bwMode="auto">
          <a:xfrm rot="21060000">
            <a:off x="8251630" y="3927715"/>
            <a:ext cx="173363" cy="105969"/>
          </a:xfrm>
          <a:prstGeom prst="line">
            <a:avLst/>
          </a:prstGeom>
          <a:noFill/>
          <a:ln w="762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6" name="TextBox 45"/>
          <p:cNvSpPr txBox="1"/>
          <p:nvPr/>
        </p:nvSpPr>
        <p:spPr>
          <a:xfrm>
            <a:off x="3275856" y="4679424"/>
            <a:ext cx="4536504" cy="461665"/>
          </a:xfrm>
          <a:prstGeom prst="rect">
            <a:avLst/>
          </a:prstGeom>
          <a:noFill/>
        </p:spPr>
        <p:txBody>
          <a:bodyPr wrap="square" rtlCol="0">
            <a:spAutoFit/>
          </a:bodyPr>
          <a:lstStyle/>
          <a:p>
            <a:r>
              <a:rPr lang="en-US" b="1" dirty="0" smtClean="0">
                <a:latin typeface="Calibri" pitchFamily="34" charset="0"/>
              </a:rPr>
              <a:t>Probability of passing through</a:t>
            </a:r>
            <a:endParaRPr lang="en-US" b="1" dirty="0">
              <a:latin typeface="Calibr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179388" y="152400"/>
            <a:ext cx="8659813" cy="4541838"/>
            <a:chOff x="113" y="96"/>
            <a:chExt cx="5455" cy="2861"/>
          </a:xfrm>
        </p:grpSpPr>
        <p:sp>
          <p:nvSpPr>
            <p:cNvPr id="7172" name="AutoShape 3"/>
            <p:cNvSpPr>
              <a:spLocks noChangeArrowheads="1"/>
            </p:cNvSpPr>
            <p:nvPr/>
          </p:nvSpPr>
          <p:spPr bwMode="auto">
            <a:xfrm rot="14900496" flipV="1">
              <a:off x="3603" y="1848"/>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73" name="Text Box 4"/>
            <p:cNvSpPr txBox="1">
              <a:spLocks noChangeArrowheads="1"/>
            </p:cNvSpPr>
            <p:nvPr/>
          </p:nvSpPr>
          <p:spPr bwMode="auto">
            <a:xfrm>
              <a:off x="5220" y="2352"/>
              <a:ext cx="348"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a:latin typeface="Times New Roman" pitchFamily="18" charset="0"/>
                </a:rPr>
                <a:t> z</a:t>
              </a:r>
            </a:p>
          </p:txBody>
        </p:sp>
        <p:sp>
          <p:nvSpPr>
            <p:cNvPr id="7174" name="Line 5"/>
            <p:cNvSpPr>
              <a:spLocks noChangeShapeType="1"/>
            </p:cNvSpPr>
            <p:nvPr/>
          </p:nvSpPr>
          <p:spPr bwMode="auto">
            <a:xfrm rot="19431649" flipH="1">
              <a:off x="4112" y="1668"/>
              <a:ext cx="229" cy="946"/>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5" name="Line 6"/>
            <p:cNvSpPr>
              <a:spLocks noChangeShapeType="1"/>
            </p:cNvSpPr>
            <p:nvPr/>
          </p:nvSpPr>
          <p:spPr bwMode="auto">
            <a:xfrm rot="19431649" flipH="1">
              <a:off x="4238" y="1542"/>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6" name="Line 7"/>
            <p:cNvSpPr>
              <a:spLocks noChangeShapeType="1"/>
            </p:cNvSpPr>
            <p:nvPr/>
          </p:nvSpPr>
          <p:spPr bwMode="auto">
            <a:xfrm rot="19431649" flipH="1">
              <a:off x="3986" y="1787"/>
              <a:ext cx="229" cy="947"/>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7" name="Line 8"/>
            <p:cNvSpPr>
              <a:spLocks noChangeShapeType="1"/>
            </p:cNvSpPr>
            <p:nvPr/>
          </p:nvSpPr>
          <p:spPr bwMode="auto">
            <a:xfrm rot="19458507" flipH="1">
              <a:off x="3951" y="1290"/>
              <a:ext cx="198" cy="819"/>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7178" name="Line 9"/>
            <p:cNvSpPr>
              <a:spLocks noChangeShapeType="1"/>
            </p:cNvSpPr>
            <p:nvPr/>
          </p:nvSpPr>
          <p:spPr bwMode="auto">
            <a:xfrm rot="-129668">
              <a:off x="4217" y="2075"/>
              <a:ext cx="1097" cy="485"/>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79" name="Line 10"/>
            <p:cNvSpPr>
              <a:spLocks noChangeShapeType="1"/>
            </p:cNvSpPr>
            <p:nvPr/>
          </p:nvSpPr>
          <p:spPr bwMode="auto">
            <a:xfrm flipV="1">
              <a:off x="3274" y="1472"/>
              <a:ext cx="0" cy="533"/>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0" name="Line 11"/>
            <p:cNvSpPr>
              <a:spLocks noChangeShapeType="1"/>
            </p:cNvSpPr>
            <p:nvPr/>
          </p:nvSpPr>
          <p:spPr bwMode="auto">
            <a:xfrm rot="19959136" flipV="1">
              <a:off x="4808" y="2156"/>
              <a:ext cx="1" cy="348"/>
            </a:xfrm>
            <a:prstGeom prst="line">
              <a:avLst/>
            </a:prstGeom>
            <a:noFill/>
            <a:ln w="9525">
              <a:solidFill>
                <a:srgbClr val="000000"/>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1" name="Text Box 12"/>
            <p:cNvSpPr txBox="1">
              <a:spLocks noChangeArrowheads="1"/>
            </p:cNvSpPr>
            <p:nvPr/>
          </p:nvSpPr>
          <p:spPr bwMode="auto">
            <a:xfrm>
              <a:off x="113" y="890"/>
              <a:ext cx="1315" cy="48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000" b="1" dirty="0" smtClean="0"/>
                <a:t>Single photon source</a:t>
              </a:r>
              <a:endParaRPr lang="en-US" sz="2000" b="1" dirty="0"/>
            </a:p>
          </p:txBody>
        </p:sp>
        <p:sp>
          <p:nvSpPr>
            <p:cNvPr id="7182" name="AutoShape 13"/>
            <p:cNvSpPr>
              <a:spLocks noChangeArrowheads="1"/>
            </p:cNvSpPr>
            <p:nvPr/>
          </p:nvSpPr>
          <p:spPr bwMode="auto">
            <a:xfrm rot="16189543" flipV="1">
              <a:off x="1866" y="1219"/>
              <a:ext cx="1244" cy="585"/>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p>
              <a:endParaRPr lang="en-IN"/>
            </a:p>
          </p:txBody>
        </p:sp>
        <p:sp>
          <p:nvSpPr>
            <p:cNvPr id="7183" name="Line 14"/>
            <p:cNvSpPr>
              <a:spLocks noChangeShapeType="1"/>
            </p:cNvSpPr>
            <p:nvPr/>
          </p:nvSpPr>
          <p:spPr bwMode="auto">
            <a:xfrm flipV="1">
              <a:off x="2341" y="1075"/>
              <a:ext cx="0" cy="1002"/>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4" name="Line 15"/>
            <p:cNvSpPr>
              <a:spLocks noChangeShapeType="1"/>
            </p:cNvSpPr>
            <p:nvPr/>
          </p:nvSpPr>
          <p:spPr bwMode="auto">
            <a:xfrm flipV="1">
              <a:off x="2654" y="933"/>
              <a:ext cx="0" cy="100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186" name="Line 17"/>
            <p:cNvSpPr>
              <a:spLocks noChangeShapeType="1"/>
            </p:cNvSpPr>
            <p:nvPr/>
          </p:nvSpPr>
          <p:spPr bwMode="auto">
            <a:xfrm rot="21470332">
              <a:off x="2508" y="1401"/>
              <a:ext cx="1270" cy="574"/>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7" name="Line 18"/>
            <p:cNvSpPr>
              <a:spLocks noChangeShapeType="1"/>
            </p:cNvSpPr>
            <p:nvPr/>
          </p:nvSpPr>
          <p:spPr bwMode="auto">
            <a:xfrm flipV="1">
              <a:off x="4229" y="1517"/>
              <a:ext cx="0" cy="572"/>
            </a:xfrm>
            <a:prstGeom prst="line">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88" name="Arc 19"/>
            <p:cNvSpPr>
              <a:spLocks/>
            </p:cNvSpPr>
            <p:nvPr/>
          </p:nvSpPr>
          <p:spPr bwMode="auto">
            <a:xfrm>
              <a:off x="4140" y="1880"/>
              <a:ext cx="98" cy="3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189" name="Text Box 20"/>
            <p:cNvSpPr txBox="1">
              <a:spLocks noChangeArrowheads="1"/>
            </p:cNvSpPr>
            <p:nvPr/>
          </p:nvSpPr>
          <p:spPr bwMode="auto">
            <a:xfrm>
              <a:off x="4043" y="1659"/>
              <a:ext cx="29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a:latin typeface="Times New Roman" pitchFamily="18" charset="0"/>
                  <a:sym typeface="Symbol" pitchFamily="18" charset="2"/>
                </a:rPr>
                <a:t> </a:t>
              </a:r>
              <a:endParaRPr lang="en-US" b="1">
                <a:latin typeface="Times New Roman" pitchFamily="18" charset="0"/>
              </a:endParaRPr>
            </a:p>
          </p:txBody>
        </p:sp>
        <p:sp>
          <p:nvSpPr>
            <p:cNvPr id="7190" name="Text Box 21"/>
            <p:cNvSpPr txBox="1">
              <a:spLocks noChangeArrowheads="1"/>
            </p:cNvSpPr>
            <p:nvPr/>
          </p:nvSpPr>
          <p:spPr bwMode="auto">
            <a:xfrm>
              <a:off x="2335" y="96"/>
              <a:ext cx="348" cy="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x</a:t>
              </a:r>
            </a:p>
          </p:txBody>
        </p:sp>
        <p:sp>
          <p:nvSpPr>
            <p:cNvPr id="7191" name="Text Box 22"/>
            <p:cNvSpPr txBox="1">
              <a:spLocks noChangeArrowheads="1"/>
            </p:cNvSpPr>
            <p:nvPr/>
          </p:nvSpPr>
          <p:spPr bwMode="auto">
            <a:xfrm>
              <a:off x="2294" y="2047"/>
              <a:ext cx="530"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b="1" dirty="0">
                  <a:latin typeface="Times New Roman" pitchFamily="18" charset="0"/>
                </a:rPr>
                <a:t> </a:t>
              </a:r>
              <a:r>
                <a:rPr lang="en-US" sz="2800" b="1" dirty="0">
                  <a:latin typeface="Times New Roman" pitchFamily="18" charset="0"/>
                </a:rPr>
                <a:t>P</a:t>
              </a:r>
              <a:r>
                <a:rPr lang="en-US" sz="2800" b="1" baseline="-25000" dirty="0">
                  <a:latin typeface="Times New Roman" pitchFamily="18" charset="0"/>
                </a:rPr>
                <a:t>1</a:t>
              </a:r>
              <a:endParaRPr lang="en-US" sz="2800" b="1" dirty="0">
                <a:latin typeface="Times New Roman" pitchFamily="18" charset="0"/>
              </a:endParaRPr>
            </a:p>
          </p:txBody>
        </p:sp>
        <p:sp>
          <p:nvSpPr>
            <p:cNvPr id="7192" name="Text Box 23"/>
            <p:cNvSpPr txBox="1">
              <a:spLocks noChangeArrowheads="1"/>
            </p:cNvSpPr>
            <p:nvPr/>
          </p:nvSpPr>
          <p:spPr bwMode="auto">
            <a:xfrm>
              <a:off x="4317" y="2604"/>
              <a:ext cx="495" cy="3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400" b="1" dirty="0">
                  <a:latin typeface="Times New Roman" pitchFamily="18" charset="0"/>
                </a:rPr>
                <a:t> P</a:t>
              </a:r>
              <a:r>
                <a:rPr lang="en-US" sz="2400" b="1" baseline="-25000" dirty="0">
                  <a:latin typeface="Times New Roman" pitchFamily="18" charset="0"/>
                </a:rPr>
                <a:t>2</a:t>
              </a:r>
              <a:endParaRPr lang="en-US" sz="2400" b="1" dirty="0">
                <a:latin typeface="Times New Roman" pitchFamily="18" charset="0"/>
              </a:endParaRPr>
            </a:p>
          </p:txBody>
        </p:sp>
        <p:sp>
          <p:nvSpPr>
            <p:cNvPr id="7194" name="Line 31"/>
            <p:cNvSpPr>
              <a:spLocks noChangeShapeType="1"/>
            </p:cNvSpPr>
            <p:nvPr/>
          </p:nvSpPr>
          <p:spPr bwMode="auto">
            <a:xfrm rot="-129668">
              <a:off x="1095" y="840"/>
              <a:ext cx="1029" cy="465"/>
            </a:xfrm>
            <a:prstGeom prst="line">
              <a:avLst/>
            </a:prstGeom>
            <a:noFill/>
            <a:ln w="381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3" name="Text Box 21"/>
          <p:cNvSpPr txBox="1">
            <a:spLocks noChangeArrowheads="1"/>
          </p:cNvSpPr>
          <p:nvPr/>
        </p:nvSpPr>
        <p:spPr bwMode="auto">
          <a:xfrm>
            <a:off x="2514600" y="2405062"/>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r>
              <a:rPr lang="en-US" sz="2800" b="1" i="1" dirty="0">
                <a:latin typeface="Times New Roman" pitchFamily="18" charset="0"/>
              </a:rPr>
              <a:t> </a:t>
            </a:r>
            <a:r>
              <a:rPr lang="en-US" sz="2800" b="1" i="1" dirty="0" smtClean="0">
                <a:latin typeface="Times New Roman" pitchFamily="18" charset="0"/>
              </a:rPr>
              <a:t>y</a:t>
            </a:r>
            <a:endParaRPr lang="en-US" sz="2800" b="1" i="1" dirty="0">
              <a:latin typeface="Times New Roman" pitchFamily="18" charset="0"/>
            </a:endParaRPr>
          </a:p>
        </p:txBody>
      </p:sp>
      <p:sp>
        <p:nvSpPr>
          <p:cNvPr id="35" name="Line 16"/>
          <p:cNvSpPr>
            <a:spLocks noChangeShapeType="1"/>
          </p:cNvSpPr>
          <p:nvPr/>
        </p:nvSpPr>
        <p:spPr bwMode="auto">
          <a:xfrm flipV="1">
            <a:off x="3962400" y="701040"/>
            <a:ext cx="0" cy="1554480"/>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cxnSp>
        <p:nvCxnSpPr>
          <p:cNvPr id="5" name="Straight Connector 4"/>
          <p:cNvCxnSpPr/>
          <p:nvPr/>
        </p:nvCxnSpPr>
        <p:spPr>
          <a:xfrm rot="4020000">
            <a:off x="3461586" y="1934469"/>
            <a:ext cx="0" cy="109728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962400" y="2238240"/>
            <a:ext cx="0" cy="9469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9271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27169" name="Object 1"/>
          <p:cNvGraphicFramePr>
            <a:graphicFrameLocks noChangeAspect="1"/>
          </p:cNvGraphicFramePr>
          <p:nvPr/>
        </p:nvGraphicFramePr>
        <p:xfrm>
          <a:off x="7236296" y="4653136"/>
          <a:ext cx="1368425" cy="520700"/>
        </p:xfrm>
        <a:graphic>
          <a:graphicData uri="http://schemas.openxmlformats.org/presentationml/2006/ole">
            <p:oleObj spid="_x0000_s2255874" name="Equation" r:id="rId3" imgW="596880" imgH="228600" progId="Equation.DSMT4">
              <p:embed/>
            </p:oleObj>
          </a:graphicData>
        </a:graphic>
      </p:graphicFrame>
      <p:sp>
        <p:nvSpPr>
          <p:cNvPr id="37" name="Flowchart: Data 36"/>
          <p:cNvSpPr/>
          <p:nvPr/>
        </p:nvSpPr>
        <p:spPr bwMode="auto">
          <a:xfrm rot="1080000">
            <a:off x="808627" y="945498"/>
            <a:ext cx="914400" cy="407987"/>
          </a:xfrm>
          <a:prstGeom prst="flowChartInputOutp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38" name="Curved Connector 37"/>
          <p:cNvCxnSpPr/>
          <p:nvPr/>
        </p:nvCxnSpPr>
        <p:spPr bwMode="auto">
          <a:xfrm rot="5400000">
            <a:off x="5157812" y="1157487"/>
            <a:ext cx="1076325" cy="455612"/>
          </a:xfrm>
          <a:prstGeom prst="curvedConnector3">
            <a:avLst/>
          </a:prstGeom>
          <a:ln w="28575">
            <a:tailEnd type="arrow"/>
          </a:ln>
        </p:spPr>
        <p:style>
          <a:lnRef idx="3">
            <a:schemeClr val="dk1"/>
          </a:lnRef>
          <a:fillRef idx="0">
            <a:schemeClr val="dk1"/>
          </a:fillRef>
          <a:effectRef idx="2">
            <a:schemeClr val="dk1"/>
          </a:effectRef>
          <a:fontRef idx="minor">
            <a:schemeClr val="tx1"/>
          </a:fontRef>
        </p:style>
      </p:cxnSp>
      <p:graphicFrame>
        <p:nvGraphicFramePr>
          <p:cNvPr id="39" name="Object 11"/>
          <p:cNvGraphicFramePr>
            <a:graphicFrameLocks noChangeAspect="1"/>
          </p:cNvGraphicFramePr>
          <p:nvPr/>
        </p:nvGraphicFramePr>
        <p:xfrm>
          <a:off x="4788024" y="476672"/>
          <a:ext cx="2295658" cy="370458"/>
        </p:xfrm>
        <a:graphic>
          <a:graphicData uri="http://schemas.openxmlformats.org/presentationml/2006/ole">
            <p:oleObj spid="_x0000_s2255875" name="Equation" r:id="rId4" imgW="1282700" imgH="203200" progId="Equation.DSMT4">
              <p:embed/>
            </p:oleObj>
          </a:graphicData>
        </a:graphic>
      </p:graphicFrame>
      <p:graphicFrame>
        <p:nvGraphicFramePr>
          <p:cNvPr id="40" name="Object 1"/>
          <p:cNvGraphicFramePr>
            <a:graphicFrameLocks noChangeAspect="1"/>
          </p:cNvGraphicFramePr>
          <p:nvPr/>
        </p:nvGraphicFramePr>
        <p:xfrm>
          <a:off x="5293544" y="1921868"/>
          <a:ext cx="401637" cy="373062"/>
        </p:xfrm>
        <a:graphic>
          <a:graphicData uri="http://schemas.openxmlformats.org/presentationml/2006/ole">
            <p:oleObj spid="_x0000_s2255876" name="Equation" r:id="rId5" imgW="279279" imgH="253890" progId="Equation.DSMT4">
              <p:embed/>
            </p:oleObj>
          </a:graphicData>
        </a:graphic>
      </p:graphicFrame>
      <p:cxnSp>
        <p:nvCxnSpPr>
          <p:cNvPr id="41" name="Curved Connector 40"/>
          <p:cNvCxnSpPr/>
          <p:nvPr/>
        </p:nvCxnSpPr>
        <p:spPr bwMode="auto">
          <a:xfrm rot="5400000">
            <a:off x="7343923" y="1999332"/>
            <a:ext cx="1076325" cy="455613"/>
          </a:xfrm>
          <a:prstGeom prst="curvedConnector3">
            <a:avLst/>
          </a:prstGeom>
          <a:ln w="28575">
            <a:tailEnd type="arrow"/>
          </a:ln>
        </p:spPr>
        <p:style>
          <a:lnRef idx="3">
            <a:schemeClr val="dk1"/>
          </a:lnRef>
          <a:fillRef idx="0">
            <a:schemeClr val="dk1"/>
          </a:fillRef>
          <a:effectRef idx="2">
            <a:schemeClr val="dk1"/>
          </a:effectRef>
          <a:fontRef idx="minor">
            <a:schemeClr val="tx1"/>
          </a:fontRef>
        </p:style>
      </p:cxnSp>
      <p:graphicFrame>
        <p:nvGraphicFramePr>
          <p:cNvPr id="42" name="Object 3"/>
          <p:cNvGraphicFramePr>
            <a:graphicFrameLocks noChangeAspect="1"/>
          </p:cNvGraphicFramePr>
          <p:nvPr/>
        </p:nvGraphicFramePr>
        <p:xfrm>
          <a:off x="7451079" y="2857376"/>
          <a:ext cx="355600" cy="355600"/>
        </p:xfrm>
        <a:graphic>
          <a:graphicData uri="http://schemas.openxmlformats.org/presentationml/2006/ole">
            <p:oleObj spid="_x0000_s2255877" name="Equation" r:id="rId6" imgW="253780" imgH="253780" progId="Equation.DSMT4">
              <p:embed/>
            </p:oleObj>
          </a:graphicData>
        </a:graphic>
      </p:graphicFrame>
      <p:graphicFrame>
        <p:nvGraphicFramePr>
          <p:cNvPr id="43" name="Object 37"/>
          <p:cNvGraphicFramePr>
            <a:graphicFrameLocks noChangeAspect="1"/>
          </p:cNvGraphicFramePr>
          <p:nvPr/>
        </p:nvGraphicFramePr>
        <p:xfrm>
          <a:off x="7452320" y="692695"/>
          <a:ext cx="1691680" cy="801639"/>
        </p:xfrm>
        <a:graphic>
          <a:graphicData uri="http://schemas.openxmlformats.org/presentationml/2006/ole">
            <p:oleObj spid="_x0000_s2255878" name="Equation" r:id="rId7" imgW="927000" imgH="431640" progId="Equation.DSMT4">
              <p:embed/>
            </p:oleObj>
          </a:graphicData>
        </a:graphic>
      </p:graphicFrame>
      <p:sp>
        <p:nvSpPr>
          <p:cNvPr id="44" name="Line 9"/>
          <p:cNvSpPr>
            <a:spLocks noChangeShapeType="1"/>
          </p:cNvSpPr>
          <p:nvPr/>
        </p:nvSpPr>
        <p:spPr bwMode="auto">
          <a:xfrm rot="21060000">
            <a:off x="2562997" y="1686595"/>
            <a:ext cx="173363" cy="105969"/>
          </a:xfrm>
          <a:prstGeom prst="line">
            <a:avLst/>
          </a:prstGeom>
          <a:noFill/>
          <a:ln w="762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5" name="Line 9"/>
          <p:cNvSpPr>
            <a:spLocks noChangeShapeType="1"/>
          </p:cNvSpPr>
          <p:nvPr/>
        </p:nvSpPr>
        <p:spPr bwMode="auto">
          <a:xfrm rot="21060000">
            <a:off x="8251630" y="3927715"/>
            <a:ext cx="173363" cy="105969"/>
          </a:xfrm>
          <a:prstGeom prst="line">
            <a:avLst/>
          </a:prstGeom>
          <a:noFill/>
          <a:ln w="762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6" name="TextBox 45"/>
          <p:cNvSpPr txBox="1"/>
          <p:nvPr/>
        </p:nvSpPr>
        <p:spPr>
          <a:xfrm>
            <a:off x="3275856" y="4679424"/>
            <a:ext cx="4536504" cy="461665"/>
          </a:xfrm>
          <a:prstGeom prst="rect">
            <a:avLst/>
          </a:prstGeom>
          <a:noFill/>
        </p:spPr>
        <p:txBody>
          <a:bodyPr wrap="square" rtlCol="0">
            <a:spAutoFit/>
          </a:bodyPr>
          <a:lstStyle/>
          <a:p>
            <a:r>
              <a:rPr lang="en-US" b="1" dirty="0" smtClean="0">
                <a:latin typeface="Calibri" pitchFamily="34" charset="0"/>
              </a:rPr>
              <a:t>Probability of passing through</a:t>
            </a:r>
            <a:endParaRPr lang="en-US" b="1" dirty="0">
              <a:latin typeface="Calibri" pitchFamily="34" charset="0"/>
            </a:endParaRPr>
          </a:p>
        </p:txBody>
      </p:sp>
      <p:graphicFrame>
        <p:nvGraphicFramePr>
          <p:cNvPr id="1939463" name="Object 7"/>
          <p:cNvGraphicFramePr>
            <a:graphicFrameLocks noChangeAspect="1"/>
          </p:cNvGraphicFramePr>
          <p:nvPr/>
        </p:nvGraphicFramePr>
        <p:xfrm>
          <a:off x="468313" y="5648325"/>
          <a:ext cx="4140200" cy="627063"/>
        </p:xfrm>
        <a:graphic>
          <a:graphicData uri="http://schemas.openxmlformats.org/presentationml/2006/ole">
            <p:oleObj spid="_x0000_s2255879" name="Equation" r:id="rId8" imgW="1663560" imgH="253800" progId="Equation.DSMT4">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3"/>
          <p:cNvSpPr>
            <a:spLocks noChangeArrowheads="1"/>
          </p:cNvSpPr>
          <p:nvPr/>
        </p:nvSpPr>
        <p:spPr bwMode="auto">
          <a:xfrm>
            <a:off x="467544" y="4811668"/>
            <a:ext cx="8077200" cy="1569660"/>
          </a:xfrm>
          <a:prstGeom prst="rect">
            <a:avLst/>
          </a:prstGeom>
          <a:noFill/>
          <a:ln w="9525">
            <a:noFill/>
            <a:miter lim="800000"/>
            <a:headEnd/>
            <a:tailEnd/>
          </a:ln>
          <a:effectLst/>
        </p:spPr>
        <p:txBody>
          <a:bodyPr>
            <a:spAutoFit/>
          </a:bodyPr>
          <a:lstStyle/>
          <a:p>
            <a:pPr algn="just" eaLnBrk="1" hangingPunct="1"/>
            <a:r>
              <a:rPr lang="en-US" altLang="en-US" sz="3200" b="1" dirty="0" smtClean="0">
                <a:latin typeface="Calibri" pitchFamily="34" charset="0"/>
              </a:rPr>
              <a:t>A </a:t>
            </a:r>
            <a:r>
              <a:rPr lang="en-US" altLang="en-US" sz="3200" b="1" dirty="0">
                <a:latin typeface="Calibri" pitchFamily="34" charset="0"/>
              </a:rPr>
              <a:t>linearly polarized beam making an angle 45</a:t>
            </a:r>
            <a:r>
              <a:rPr lang="en-US" altLang="en-US" sz="3200" b="1" dirty="0">
                <a:latin typeface="Calibri" pitchFamily="34" charset="0"/>
                <a:sym typeface="Symbol" pitchFamily="18" charset="2"/>
              </a:rPr>
              <a:t></a:t>
            </a:r>
            <a:r>
              <a:rPr lang="en-US" altLang="en-US" sz="3200" b="1" dirty="0">
                <a:latin typeface="Calibri" pitchFamily="34" charset="0"/>
              </a:rPr>
              <a:t> with the </a:t>
            </a:r>
            <a:r>
              <a:rPr lang="en-US" altLang="en-US" sz="3200" b="1" i="1" dirty="0">
                <a:latin typeface="Calibri" pitchFamily="34" charset="0"/>
                <a:sym typeface="Symbol" pitchFamily="18" charset="2"/>
              </a:rPr>
              <a:t>y</a:t>
            </a:r>
            <a:r>
              <a:rPr lang="en-US" altLang="en-US" sz="3200" b="1" dirty="0">
                <a:latin typeface="Calibri" pitchFamily="34" charset="0"/>
                <a:sym typeface="Symbol" pitchFamily="18" charset="2"/>
              </a:rPr>
              <a:t>-axis gets converted to a LCP after propagating through a calcite </a:t>
            </a:r>
            <a:r>
              <a:rPr lang="en-US" altLang="en-US" sz="3200" b="1" dirty="0" smtClean="0">
                <a:latin typeface="Calibri" pitchFamily="34" charset="0"/>
                <a:sym typeface="Symbol" pitchFamily="18" charset="2"/>
              </a:rPr>
              <a:t>QWP. </a:t>
            </a:r>
            <a:endParaRPr lang="en-US" altLang="en-US" sz="3200" b="1" dirty="0">
              <a:latin typeface="Calibri" pitchFamily="34" charset="0"/>
              <a:sym typeface="Symbol" pitchFamily="18" charset="2"/>
            </a:endParaRPr>
          </a:p>
        </p:txBody>
      </p:sp>
      <p:grpSp>
        <p:nvGrpSpPr>
          <p:cNvPr id="168" name="Group 167"/>
          <p:cNvGrpSpPr/>
          <p:nvPr/>
        </p:nvGrpSpPr>
        <p:grpSpPr>
          <a:xfrm>
            <a:off x="1841351" y="548680"/>
            <a:ext cx="4962897" cy="3282281"/>
            <a:chOff x="1841351" y="548680"/>
            <a:chExt cx="4962897" cy="3282281"/>
          </a:xfrm>
        </p:grpSpPr>
        <p:sp>
          <p:nvSpPr>
            <p:cNvPr id="102" name="Text Box 3"/>
            <p:cNvSpPr txBox="1">
              <a:spLocks noChangeArrowheads="1"/>
            </p:cNvSpPr>
            <p:nvPr/>
          </p:nvSpPr>
          <p:spPr bwMode="auto">
            <a:xfrm>
              <a:off x="6461348" y="1412776"/>
              <a:ext cx="342900" cy="342900"/>
            </a:xfrm>
            <a:prstGeom prst="rect">
              <a:avLst/>
            </a:prstGeom>
            <a:solidFill>
              <a:srgbClr val="FFFFFF"/>
            </a:solidFill>
            <a:ln w="9525">
              <a:solidFill>
                <a:srgbClr val="FFFFFF"/>
              </a:solidFill>
              <a:miter lim="800000"/>
              <a:headEnd/>
              <a:tailEnd/>
            </a:ln>
            <a:effectLst/>
          </p:spPr>
          <p:txBody>
            <a:bodyPr/>
            <a:lstStyle/>
            <a:p>
              <a:r>
                <a:rPr lang="en-US" altLang="en-US" sz="3200" b="1" i="1" dirty="0">
                  <a:latin typeface="Times New Roman" pitchFamily="18" charset="0"/>
                </a:rPr>
                <a:t>z</a:t>
              </a:r>
            </a:p>
          </p:txBody>
        </p:sp>
        <p:sp>
          <p:nvSpPr>
            <p:cNvPr id="103" name="Text Box 4"/>
            <p:cNvSpPr txBox="1">
              <a:spLocks noChangeArrowheads="1"/>
            </p:cNvSpPr>
            <p:nvPr/>
          </p:nvSpPr>
          <p:spPr bwMode="auto">
            <a:xfrm>
              <a:off x="4949180" y="548680"/>
              <a:ext cx="496888" cy="334963"/>
            </a:xfrm>
            <a:prstGeom prst="rect">
              <a:avLst/>
            </a:prstGeom>
            <a:solidFill>
              <a:srgbClr val="FFFFFF"/>
            </a:solidFill>
            <a:ln w="9525">
              <a:solidFill>
                <a:srgbClr val="FFFFFF"/>
              </a:solidFill>
              <a:miter lim="800000"/>
              <a:headEnd/>
              <a:tailEnd/>
            </a:ln>
            <a:effectLst/>
          </p:spPr>
          <p:txBody>
            <a:bodyPr/>
            <a:lstStyle/>
            <a:p>
              <a:r>
                <a:rPr lang="en-US" altLang="en-US" sz="1200" b="1" i="1" dirty="0">
                  <a:latin typeface="Times New Roman" pitchFamily="18" charset="0"/>
                </a:rPr>
                <a:t> </a:t>
              </a:r>
              <a:r>
                <a:rPr lang="en-US" altLang="en-US" sz="3200" b="1" i="1" dirty="0">
                  <a:latin typeface="Times New Roman" pitchFamily="18" charset="0"/>
                </a:rPr>
                <a:t>x</a:t>
              </a:r>
            </a:p>
          </p:txBody>
        </p:sp>
        <p:sp>
          <p:nvSpPr>
            <p:cNvPr id="104" name="Text Box 6"/>
            <p:cNvSpPr txBox="1">
              <a:spLocks noChangeArrowheads="1"/>
            </p:cNvSpPr>
            <p:nvPr/>
          </p:nvSpPr>
          <p:spPr bwMode="auto">
            <a:xfrm>
              <a:off x="4667746" y="2760985"/>
              <a:ext cx="768350" cy="307975"/>
            </a:xfrm>
            <a:prstGeom prst="rect">
              <a:avLst/>
            </a:prstGeom>
            <a:solidFill>
              <a:srgbClr val="FFFFFF"/>
            </a:solidFill>
            <a:ln w="9525">
              <a:solidFill>
                <a:srgbClr val="FFFFFF"/>
              </a:solidFill>
              <a:miter lim="800000"/>
              <a:headEnd/>
              <a:tailEnd/>
            </a:ln>
            <a:effectLst/>
          </p:spPr>
          <p:txBody>
            <a:bodyPr/>
            <a:lstStyle/>
            <a:p>
              <a:r>
                <a:rPr lang="en-US" altLang="en-US" sz="2000" i="1" dirty="0">
                  <a:latin typeface="Times New Roman" pitchFamily="18" charset="0"/>
                </a:rPr>
                <a:t>e</a:t>
              </a:r>
              <a:r>
                <a:rPr lang="en-US" altLang="en-US" sz="2000" dirty="0">
                  <a:latin typeface="Times New Roman" pitchFamily="18" charset="0"/>
                </a:rPr>
                <a:t>( </a:t>
              </a:r>
              <a:r>
                <a:rPr lang="en-US" altLang="en-US" sz="2000" i="1" dirty="0">
                  <a:latin typeface="Times New Roman" pitchFamily="18" charset="0"/>
                </a:rPr>
                <a:t>f </a:t>
              </a:r>
              <a:r>
                <a:rPr lang="en-US" altLang="en-US" sz="2000" dirty="0">
                  <a:latin typeface="Times New Roman" pitchFamily="18" charset="0"/>
                </a:rPr>
                <a:t>)</a:t>
              </a:r>
            </a:p>
          </p:txBody>
        </p:sp>
        <p:sp>
          <p:nvSpPr>
            <p:cNvPr id="105" name="Text Box 7"/>
            <p:cNvSpPr txBox="1">
              <a:spLocks noChangeArrowheads="1"/>
            </p:cNvSpPr>
            <p:nvPr/>
          </p:nvSpPr>
          <p:spPr bwMode="auto">
            <a:xfrm>
              <a:off x="3779912" y="836712"/>
              <a:ext cx="690563" cy="334963"/>
            </a:xfrm>
            <a:prstGeom prst="rect">
              <a:avLst/>
            </a:prstGeom>
            <a:solidFill>
              <a:srgbClr val="FFFFFF"/>
            </a:solidFill>
            <a:ln w="9525">
              <a:solidFill>
                <a:srgbClr val="FFFFFF"/>
              </a:solidFill>
              <a:miter lim="800000"/>
              <a:headEnd/>
              <a:tailEnd/>
            </a:ln>
            <a:effectLst/>
          </p:spPr>
          <p:txBody>
            <a:bodyPr/>
            <a:lstStyle/>
            <a:p>
              <a:r>
                <a:rPr lang="en-US" altLang="en-US" sz="2000" i="1" dirty="0">
                  <a:latin typeface="Times New Roman" pitchFamily="18" charset="0"/>
                </a:rPr>
                <a:t>o</a:t>
              </a:r>
              <a:r>
                <a:rPr lang="en-US" altLang="en-US" sz="2000" dirty="0">
                  <a:latin typeface="Times New Roman" pitchFamily="18" charset="0"/>
                </a:rPr>
                <a:t>(</a:t>
              </a:r>
              <a:r>
                <a:rPr lang="en-US" altLang="en-US" sz="2000" i="1" dirty="0">
                  <a:latin typeface="Times New Roman" pitchFamily="18" charset="0"/>
                </a:rPr>
                <a:t>s</a:t>
              </a:r>
              <a:r>
                <a:rPr lang="en-US" altLang="en-US" sz="2000" dirty="0">
                  <a:latin typeface="Times New Roman" pitchFamily="18" charset="0"/>
                </a:rPr>
                <a:t>)</a:t>
              </a:r>
            </a:p>
          </p:txBody>
        </p:sp>
        <p:sp>
          <p:nvSpPr>
            <p:cNvPr id="106" name="Text Box 8"/>
            <p:cNvSpPr txBox="1">
              <a:spLocks noChangeArrowheads="1"/>
            </p:cNvSpPr>
            <p:nvPr/>
          </p:nvSpPr>
          <p:spPr bwMode="auto">
            <a:xfrm>
              <a:off x="3548261" y="2780928"/>
              <a:ext cx="447675" cy="334963"/>
            </a:xfrm>
            <a:prstGeom prst="rect">
              <a:avLst/>
            </a:prstGeom>
            <a:solidFill>
              <a:srgbClr val="FFFFFF"/>
            </a:solidFill>
            <a:ln w="9525">
              <a:solidFill>
                <a:srgbClr val="FFFFFF"/>
              </a:solidFill>
              <a:miter lim="800000"/>
              <a:headEnd/>
              <a:tailEnd/>
            </a:ln>
            <a:effectLst/>
          </p:spPr>
          <p:txBody>
            <a:bodyPr/>
            <a:lstStyle/>
            <a:p>
              <a:r>
                <a:rPr lang="en-US" altLang="en-US" sz="3200" b="1" i="1" dirty="0">
                  <a:latin typeface="Times New Roman" pitchFamily="18" charset="0"/>
                </a:rPr>
                <a:t>y</a:t>
              </a:r>
            </a:p>
          </p:txBody>
        </p:sp>
        <p:sp>
          <p:nvSpPr>
            <p:cNvPr id="107" name="Text Box 10"/>
            <p:cNvSpPr txBox="1">
              <a:spLocks noChangeArrowheads="1"/>
            </p:cNvSpPr>
            <p:nvPr/>
          </p:nvSpPr>
          <p:spPr bwMode="auto">
            <a:xfrm>
              <a:off x="4138464" y="3327723"/>
              <a:ext cx="1497013" cy="503238"/>
            </a:xfrm>
            <a:prstGeom prst="rect">
              <a:avLst/>
            </a:prstGeom>
            <a:solidFill>
              <a:srgbClr val="FFFFFF"/>
            </a:solidFill>
            <a:ln w="9525">
              <a:solidFill>
                <a:srgbClr val="FFFFFF"/>
              </a:solidFill>
              <a:miter lim="800000"/>
              <a:headEnd/>
              <a:tailEnd/>
            </a:ln>
            <a:effectLst/>
          </p:spPr>
          <p:txBody>
            <a:bodyPr/>
            <a:lstStyle/>
            <a:p>
              <a:r>
                <a:rPr lang="en-US" altLang="en-US" dirty="0">
                  <a:latin typeface="Times New Roman" pitchFamily="18" charset="0"/>
                </a:rPr>
                <a:t>Calcite </a:t>
              </a:r>
            </a:p>
            <a:p>
              <a:r>
                <a:rPr lang="en-US" altLang="en-US" dirty="0">
                  <a:latin typeface="Times New Roman" pitchFamily="18" charset="0"/>
                </a:rPr>
                <a:t>QWP</a:t>
              </a:r>
            </a:p>
          </p:txBody>
        </p:sp>
        <p:sp>
          <p:nvSpPr>
            <p:cNvPr id="108" name="Text Box 12"/>
            <p:cNvSpPr txBox="1">
              <a:spLocks noChangeArrowheads="1"/>
            </p:cNvSpPr>
            <p:nvPr/>
          </p:nvSpPr>
          <p:spPr bwMode="auto">
            <a:xfrm>
              <a:off x="5238601" y="3024510"/>
              <a:ext cx="1039813" cy="425450"/>
            </a:xfrm>
            <a:prstGeom prst="rect">
              <a:avLst/>
            </a:prstGeom>
            <a:solidFill>
              <a:srgbClr val="FFFFFF"/>
            </a:solidFill>
            <a:ln w="9525">
              <a:solidFill>
                <a:srgbClr val="FFFFFF"/>
              </a:solidFill>
              <a:miter lim="800000"/>
              <a:headEnd/>
              <a:tailEnd/>
            </a:ln>
            <a:effectLst/>
          </p:spPr>
          <p:txBody>
            <a:bodyPr/>
            <a:lstStyle/>
            <a:p>
              <a:r>
                <a:rPr lang="en-US" altLang="en-US" b="1" dirty="0">
                  <a:latin typeface="Times New Roman" pitchFamily="18" charset="0"/>
                </a:rPr>
                <a:t>LCP</a:t>
              </a:r>
            </a:p>
          </p:txBody>
        </p:sp>
        <p:sp>
          <p:nvSpPr>
            <p:cNvPr id="109" name="Line 15"/>
            <p:cNvSpPr>
              <a:spLocks noChangeShapeType="1"/>
            </p:cNvSpPr>
            <p:nvPr/>
          </p:nvSpPr>
          <p:spPr bwMode="auto">
            <a:xfrm flipV="1">
              <a:off x="5597376" y="1867223"/>
              <a:ext cx="684213" cy="158750"/>
            </a:xfrm>
            <a:prstGeom prst="line">
              <a:avLst/>
            </a:prstGeom>
            <a:noFill/>
            <a:ln w="38100">
              <a:solidFill>
                <a:srgbClr val="000000"/>
              </a:solidFill>
              <a:round/>
              <a:headEnd/>
              <a:tailEnd/>
            </a:ln>
          </p:spPr>
          <p:txBody>
            <a:bodyPr/>
            <a:lstStyle/>
            <a:p>
              <a:endParaRPr lang="en-US"/>
            </a:p>
          </p:txBody>
        </p:sp>
        <p:grpSp>
          <p:nvGrpSpPr>
            <p:cNvPr id="111" name="Group 17"/>
            <p:cNvGrpSpPr>
              <a:grpSpLocks/>
            </p:cNvGrpSpPr>
            <p:nvPr/>
          </p:nvGrpSpPr>
          <p:grpSpPr bwMode="auto">
            <a:xfrm>
              <a:off x="2441426" y="1589132"/>
              <a:ext cx="1108075" cy="1897343"/>
              <a:chOff x="2233" y="2442"/>
              <a:chExt cx="1744" cy="2989"/>
            </a:xfrm>
          </p:grpSpPr>
          <p:sp>
            <p:nvSpPr>
              <p:cNvPr id="152" name="AutoShape 18"/>
              <p:cNvSpPr>
                <a:spLocks noChangeArrowheads="1"/>
              </p:cNvSpPr>
              <p:nvPr/>
            </p:nvSpPr>
            <p:spPr bwMode="auto">
              <a:xfrm rot="5400000">
                <a:off x="1609" y="3473"/>
                <a:ext cx="2582" cy="1334"/>
              </a:xfrm>
              <a:prstGeom prst="parallelogram">
                <a:avLst>
                  <a:gd name="adj" fmla="val 48388"/>
                </a:avLst>
              </a:prstGeom>
              <a:solidFill>
                <a:srgbClr val="FFFFFF"/>
              </a:solidFill>
              <a:ln w="9525">
                <a:solidFill>
                  <a:srgbClr val="000000"/>
                </a:solidFill>
                <a:miter lim="800000"/>
                <a:headEnd/>
                <a:tailEnd/>
              </a:ln>
            </p:spPr>
            <p:txBody>
              <a:bodyPr rot="10800000" vert="eaVert"/>
              <a:lstStyle/>
              <a:p>
                <a:pPr eaLnBrk="1" hangingPunct="1"/>
                <a:endParaRPr lang="en-IN" altLang="en-US"/>
              </a:p>
            </p:txBody>
          </p:sp>
          <p:sp>
            <p:nvSpPr>
              <p:cNvPr id="153" name="Line 19"/>
              <p:cNvSpPr>
                <a:spLocks noChangeShapeType="1"/>
              </p:cNvSpPr>
              <p:nvPr/>
            </p:nvSpPr>
            <p:spPr bwMode="auto">
              <a:xfrm>
                <a:off x="2893" y="2442"/>
                <a:ext cx="7" cy="1757"/>
              </a:xfrm>
              <a:prstGeom prst="line">
                <a:avLst/>
              </a:prstGeom>
              <a:noFill/>
              <a:ln w="38100">
                <a:solidFill>
                  <a:srgbClr val="000000"/>
                </a:solidFill>
                <a:round/>
                <a:headEnd type="triangle" w="med" len="med"/>
                <a:tailEnd/>
              </a:ln>
            </p:spPr>
            <p:txBody>
              <a:bodyPr/>
              <a:lstStyle/>
              <a:p>
                <a:endParaRPr lang="en-US"/>
              </a:p>
            </p:txBody>
          </p:sp>
          <p:sp>
            <p:nvSpPr>
              <p:cNvPr id="154" name="Line 20"/>
              <p:cNvSpPr>
                <a:spLocks noChangeShapeType="1"/>
              </p:cNvSpPr>
              <p:nvPr/>
            </p:nvSpPr>
            <p:spPr bwMode="auto">
              <a:xfrm>
                <a:off x="2900" y="4164"/>
                <a:ext cx="1077" cy="539"/>
              </a:xfrm>
              <a:prstGeom prst="line">
                <a:avLst/>
              </a:prstGeom>
              <a:noFill/>
              <a:ln w="38100">
                <a:solidFill>
                  <a:srgbClr val="000000"/>
                </a:solidFill>
                <a:round/>
                <a:headEnd/>
                <a:tailEnd type="triangle" w="med" len="med"/>
              </a:ln>
            </p:spPr>
            <p:txBody>
              <a:bodyPr/>
              <a:lstStyle/>
              <a:p>
                <a:endParaRPr lang="en-US"/>
              </a:p>
            </p:txBody>
          </p:sp>
          <p:sp>
            <p:nvSpPr>
              <p:cNvPr id="155" name="Line 21"/>
              <p:cNvSpPr>
                <a:spLocks noChangeShapeType="1"/>
              </p:cNvSpPr>
              <p:nvPr/>
            </p:nvSpPr>
            <p:spPr bwMode="auto">
              <a:xfrm flipV="1">
                <a:off x="2503" y="3894"/>
                <a:ext cx="907" cy="519"/>
              </a:xfrm>
              <a:prstGeom prst="line">
                <a:avLst/>
              </a:prstGeom>
              <a:noFill/>
              <a:ln w="38100">
                <a:solidFill>
                  <a:srgbClr val="C00000"/>
                </a:solidFill>
                <a:round/>
                <a:headEnd/>
                <a:tailEnd/>
              </a:ln>
            </p:spPr>
            <p:txBody>
              <a:bodyPr/>
              <a:lstStyle/>
              <a:p>
                <a:endParaRPr lang="en-US"/>
              </a:p>
            </p:txBody>
          </p:sp>
          <p:sp>
            <p:nvSpPr>
              <p:cNvPr id="156" name="Arc 22"/>
              <p:cNvSpPr>
                <a:spLocks/>
              </p:cNvSpPr>
              <p:nvPr/>
            </p:nvSpPr>
            <p:spPr bwMode="auto">
              <a:xfrm>
                <a:off x="3045" y="4081"/>
                <a:ext cx="58" cy="18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p:spPr>
            <p:txBody>
              <a:bodyPr/>
              <a:lstStyle/>
              <a:p>
                <a:endParaRPr lang="en-US"/>
              </a:p>
            </p:txBody>
          </p:sp>
        </p:grpSp>
        <p:sp>
          <p:nvSpPr>
            <p:cNvPr id="112" name="AutoShape 23"/>
            <p:cNvSpPr>
              <a:spLocks noChangeArrowheads="1"/>
            </p:cNvSpPr>
            <p:nvPr/>
          </p:nvSpPr>
          <p:spPr bwMode="auto">
            <a:xfrm rot="5400000">
              <a:off x="4352776" y="1703710"/>
              <a:ext cx="1639888" cy="847725"/>
            </a:xfrm>
            <a:prstGeom prst="parallelogram">
              <a:avLst>
                <a:gd name="adj" fmla="val 48361"/>
              </a:avLst>
            </a:prstGeom>
            <a:solidFill>
              <a:srgbClr val="FFFFFF"/>
            </a:solidFill>
            <a:ln w="9525">
              <a:solidFill>
                <a:srgbClr val="000000"/>
              </a:solidFill>
              <a:miter lim="800000"/>
              <a:headEnd/>
              <a:tailEnd/>
            </a:ln>
          </p:spPr>
          <p:txBody>
            <a:bodyPr rot="10800000" vert="eaVert"/>
            <a:lstStyle/>
            <a:p>
              <a:pPr eaLnBrk="1" hangingPunct="1"/>
              <a:endParaRPr lang="en-IN" altLang="en-US"/>
            </a:p>
          </p:txBody>
        </p:sp>
        <p:sp>
          <p:nvSpPr>
            <p:cNvPr id="113" name="Oval 24"/>
            <p:cNvSpPr>
              <a:spLocks noChangeArrowheads="1"/>
            </p:cNvSpPr>
            <p:nvPr/>
          </p:nvSpPr>
          <p:spPr bwMode="auto">
            <a:xfrm>
              <a:off x="4911338" y="1872248"/>
              <a:ext cx="548640" cy="548640"/>
            </a:xfrm>
            <a:prstGeom prst="ellipse">
              <a:avLst/>
            </a:prstGeom>
            <a:solidFill>
              <a:srgbClr val="FFFFFF"/>
            </a:solidFill>
            <a:ln w="38100">
              <a:solidFill>
                <a:srgbClr val="C00000"/>
              </a:solidFill>
              <a:round/>
              <a:headEnd/>
              <a:tailEnd/>
            </a:ln>
          </p:spPr>
          <p:txBody>
            <a:bodyPr/>
            <a:lstStyle/>
            <a:p>
              <a:pPr eaLnBrk="1" hangingPunct="1"/>
              <a:endParaRPr lang="en-IN" altLang="en-US"/>
            </a:p>
          </p:txBody>
        </p:sp>
        <p:sp>
          <p:nvSpPr>
            <p:cNvPr id="116" name="Line 27"/>
            <p:cNvSpPr>
              <a:spLocks noChangeShapeType="1"/>
            </p:cNvSpPr>
            <p:nvPr/>
          </p:nvSpPr>
          <p:spPr bwMode="auto">
            <a:xfrm>
              <a:off x="5171926" y="1149673"/>
              <a:ext cx="0" cy="977900"/>
            </a:xfrm>
            <a:prstGeom prst="line">
              <a:avLst/>
            </a:prstGeom>
            <a:noFill/>
            <a:ln w="38100">
              <a:solidFill>
                <a:srgbClr val="000000"/>
              </a:solidFill>
              <a:round/>
              <a:headEnd type="triangle" w="med" len="med"/>
              <a:tailEnd/>
            </a:ln>
          </p:spPr>
          <p:txBody>
            <a:bodyPr/>
            <a:lstStyle/>
            <a:p>
              <a:endParaRPr lang="en-US"/>
            </a:p>
          </p:txBody>
        </p:sp>
        <p:sp>
          <p:nvSpPr>
            <p:cNvPr id="118" name="Line 37"/>
            <p:cNvSpPr>
              <a:spLocks noChangeShapeType="1"/>
            </p:cNvSpPr>
            <p:nvPr/>
          </p:nvSpPr>
          <p:spPr bwMode="auto">
            <a:xfrm flipV="1">
              <a:off x="4486126" y="2127573"/>
              <a:ext cx="684213" cy="157163"/>
            </a:xfrm>
            <a:prstGeom prst="line">
              <a:avLst/>
            </a:prstGeom>
            <a:noFill/>
            <a:ln w="38100">
              <a:solidFill>
                <a:srgbClr val="000000"/>
              </a:solidFill>
              <a:round/>
              <a:headEnd/>
              <a:tailEnd/>
            </a:ln>
          </p:spPr>
          <p:txBody>
            <a:bodyPr/>
            <a:lstStyle/>
            <a:p>
              <a:endParaRPr lang="en-US"/>
            </a:p>
          </p:txBody>
        </p:sp>
        <p:sp>
          <p:nvSpPr>
            <p:cNvPr id="119" name="AutoShape 64"/>
            <p:cNvSpPr>
              <a:spLocks noChangeArrowheads="1"/>
            </p:cNvSpPr>
            <p:nvPr/>
          </p:nvSpPr>
          <p:spPr bwMode="auto">
            <a:xfrm rot="5400000">
              <a:off x="3163739" y="1979935"/>
              <a:ext cx="1638300" cy="847725"/>
            </a:xfrm>
            <a:prstGeom prst="parallelogram">
              <a:avLst>
                <a:gd name="adj" fmla="val 48315"/>
              </a:avLst>
            </a:prstGeom>
            <a:solidFill>
              <a:srgbClr val="FFFFFF"/>
            </a:solidFill>
            <a:ln w="9525">
              <a:miter lim="800000"/>
              <a:headEnd/>
              <a:tailEnd/>
            </a:ln>
            <a:effectLst/>
            <a:scene3d>
              <a:camera prst="legacyObliqueTopRight"/>
              <a:lightRig rig="legacyFlat3" dir="b"/>
            </a:scene3d>
            <a:sp3d extrusionH="201600" prstMaterial="legacyMatte">
              <a:bevelT w="13500" h="13500" prst="angle"/>
              <a:bevelB w="13500" h="13500" prst="angle"/>
              <a:extrusionClr>
                <a:srgbClr val="C0C0C0"/>
              </a:extrusionClr>
            </a:sp3d>
          </p:spPr>
          <p:txBody>
            <a:bodyPr rot="10800000" vert="eaVert">
              <a:flatTx/>
            </a:bodyPr>
            <a:lstStyle/>
            <a:p>
              <a:pPr eaLnBrk="1" hangingPunct="1"/>
              <a:endParaRPr lang="en-IN" altLang="en-US"/>
            </a:p>
          </p:txBody>
        </p:sp>
        <p:sp>
          <p:nvSpPr>
            <p:cNvPr id="120" name="Line 65"/>
            <p:cNvSpPr>
              <a:spLocks noChangeShapeType="1"/>
            </p:cNvSpPr>
            <p:nvPr/>
          </p:nvSpPr>
          <p:spPr bwMode="auto">
            <a:xfrm>
              <a:off x="3973364" y="2408560"/>
              <a:ext cx="731838" cy="366713"/>
            </a:xfrm>
            <a:prstGeom prst="line">
              <a:avLst/>
            </a:prstGeom>
            <a:noFill/>
            <a:ln w="38100">
              <a:solidFill>
                <a:srgbClr val="000000"/>
              </a:solidFill>
              <a:round/>
              <a:headEnd/>
              <a:tailEnd type="triangle" w="med" len="med"/>
            </a:ln>
          </p:spPr>
          <p:txBody>
            <a:bodyPr/>
            <a:lstStyle/>
            <a:p>
              <a:endParaRPr lang="en-US"/>
            </a:p>
          </p:txBody>
        </p:sp>
        <p:grpSp>
          <p:nvGrpSpPr>
            <p:cNvPr id="121" name="Group 66"/>
            <p:cNvGrpSpPr>
              <a:grpSpLocks/>
            </p:cNvGrpSpPr>
            <p:nvPr/>
          </p:nvGrpSpPr>
          <p:grpSpPr bwMode="auto">
            <a:xfrm>
              <a:off x="3559026" y="1584648"/>
              <a:ext cx="847725" cy="1638300"/>
              <a:chOff x="3993" y="2436"/>
              <a:chExt cx="1334" cy="2581"/>
            </a:xfrm>
          </p:grpSpPr>
          <p:grpSp>
            <p:nvGrpSpPr>
              <p:cNvPr id="130" name="Group 67"/>
              <p:cNvGrpSpPr>
                <a:grpSpLocks/>
              </p:cNvGrpSpPr>
              <p:nvPr/>
            </p:nvGrpSpPr>
            <p:grpSpPr bwMode="auto">
              <a:xfrm>
                <a:off x="3993" y="2571"/>
                <a:ext cx="1334" cy="2307"/>
                <a:chOff x="9454" y="3710"/>
                <a:chExt cx="1334" cy="2307"/>
              </a:xfrm>
            </p:grpSpPr>
            <p:sp>
              <p:nvSpPr>
                <p:cNvPr id="143" name="Line 68"/>
                <p:cNvSpPr>
                  <a:spLocks noChangeShapeType="1"/>
                </p:cNvSpPr>
                <p:nvPr/>
              </p:nvSpPr>
              <p:spPr bwMode="auto">
                <a:xfrm>
                  <a:off x="9454" y="3710"/>
                  <a:ext cx="1334" cy="662"/>
                </a:xfrm>
                <a:prstGeom prst="line">
                  <a:avLst/>
                </a:prstGeom>
                <a:noFill/>
                <a:ln w="9525">
                  <a:solidFill>
                    <a:srgbClr val="000000"/>
                  </a:solidFill>
                  <a:round/>
                  <a:headEnd/>
                  <a:tailEnd/>
                </a:ln>
              </p:spPr>
              <p:txBody>
                <a:bodyPr/>
                <a:lstStyle/>
                <a:p>
                  <a:endParaRPr lang="en-US"/>
                </a:p>
              </p:txBody>
            </p:sp>
            <p:sp>
              <p:nvSpPr>
                <p:cNvPr id="144" name="Line 69"/>
                <p:cNvSpPr>
                  <a:spLocks noChangeShapeType="1"/>
                </p:cNvSpPr>
                <p:nvPr/>
              </p:nvSpPr>
              <p:spPr bwMode="auto">
                <a:xfrm>
                  <a:off x="9454" y="3985"/>
                  <a:ext cx="1334" cy="662"/>
                </a:xfrm>
                <a:prstGeom prst="line">
                  <a:avLst/>
                </a:prstGeom>
                <a:noFill/>
                <a:ln w="9525">
                  <a:solidFill>
                    <a:srgbClr val="000000"/>
                  </a:solidFill>
                  <a:round/>
                  <a:headEnd/>
                  <a:tailEnd/>
                </a:ln>
              </p:spPr>
              <p:txBody>
                <a:bodyPr/>
                <a:lstStyle/>
                <a:p>
                  <a:endParaRPr lang="en-US"/>
                </a:p>
              </p:txBody>
            </p:sp>
            <p:sp>
              <p:nvSpPr>
                <p:cNvPr id="145" name="Line 70"/>
                <p:cNvSpPr>
                  <a:spLocks noChangeShapeType="1"/>
                </p:cNvSpPr>
                <p:nvPr/>
              </p:nvSpPr>
              <p:spPr bwMode="auto">
                <a:xfrm>
                  <a:off x="9454" y="4259"/>
                  <a:ext cx="1334" cy="662"/>
                </a:xfrm>
                <a:prstGeom prst="line">
                  <a:avLst/>
                </a:prstGeom>
                <a:noFill/>
                <a:ln w="9525">
                  <a:solidFill>
                    <a:srgbClr val="000000"/>
                  </a:solidFill>
                  <a:round/>
                  <a:headEnd/>
                  <a:tailEnd/>
                </a:ln>
              </p:spPr>
              <p:txBody>
                <a:bodyPr/>
                <a:lstStyle/>
                <a:p>
                  <a:endParaRPr lang="en-US"/>
                </a:p>
              </p:txBody>
            </p:sp>
            <p:sp>
              <p:nvSpPr>
                <p:cNvPr id="146" name="Line 71"/>
                <p:cNvSpPr>
                  <a:spLocks noChangeShapeType="1"/>
                </p:cNvSpPr>
                <p:nvPr/>
              </p:nvSpPr>
              <p:spPr bwMode="auto">
                <a:xfrm>
                  <a:off x="9454" y="4533"/>
                  <a:ext cx="1334" cy="662"/>
                </a:xfrm>
                <a:prstGeom prst="line">
                  <a:avLst/>
                </a:prstGeom>
                <a:noFill/>
                <a:ln w="9525">
                  <a:solidFill>
                    <a:srgbClr val="000000"/>
                  </a:solidFill>
                  <a:round/>
                  <a:headEnd/>
                  <a:tailEnd/>
                </a:ln>
              </p:spPr>
              <p:txBody>
                <a:bodyPr/>
                <a:lstStyle/>
                <a:p>
                  <a:endParaRPr lang="en-US"/>
                </a:p>
              </p:txBody>
            </p:sp>
            <p:sp>
              <p:nvSpPr>
                <p:cNvPr id="147" name="Line 72"/>
                <p:cNvSpPr>
                  <a:spLocks noChangeShapeType="1"/>
                </p:cNvSpPr>
                <p:nvPr/>
              </p:nvSpPr>
              <p:spPr bwMode="auto">
                <a:xfrm>
                  <a:off x="9454" y="4807"/>
                  <a:ext cx="1334" cy="662"/>
                </a:xfrm>
                <a:prstGeom prst="line">
                  <a:avLst/>
                </a:prstGeom>
                <a:noFill/>
                <a:ln w="9525">
                  <a:solidFill>
                    <a:srgbClr val="000000"/>
                  </a:solidFill>
                  <a:round/>
                  <a:headEnd/>
                  <a:tailEnd/>
                </a:ln>
              </p:spPr>
              <p:txBody>
                <a:bodyPr/>
                <a:lstStyle/>
                <a:p>
                  <a:endParaRPr lang="en-US"/>
                </a:p>
              </p:txBody>
            </p:sp>
            <p:sp>
              <p:nvSpPr>
                <p:cNvPr id="148" name="Line 73"/>
                <p:cNvSpPr>
                  <a:spLocks noChangeShapeType="1"/>
                </p:cNvSpPr>
                <p:nvPr/>
              </p:nvSpPr>
              <p:spPr bwMode="auto">
                <a:xfrm>
                  <a:off x="9454" y="5081"/>
                  <a:ext cx="1334" cy="662"/>
                </a:xfrm>
                <a:prstGeom prst="line">
                  <a:avLst/>
                </a:prstGeom>
                <a:noFill/>
                <a:ln w="9525">
                  <a:solidFill>
                    <a:srgbClr val="000000"/>
                  </a:solidFill>
                  <a:round/>
                  <a:headEnd/>
                  <a:tailEnd/>
                </a:ln>
              </p:spPr>
              <p:txBody>
                <a:bodyPr/>
                <a:lstStyle/>
                <a:p>
                  <a:endParaRPr lang="en-US"/>
                </a:p>
              </p:txBody>
            </p:sp>
            <p:sp>
              <p:nvSpPr>
                <p:cNvPr id="149" name="Line 74"/>
                <p:cNvSpPr>
                  <a:spLocks noChangeShapeType="1"/>
                </p:cNvSpPr>
                <p:nvPr/>
              </p:nvSpPr>
              <p:spPr bwMode="auto">
                <a:xfrm>
                  <a:off x="9454" y="5355"/>
                  <a:ext cx="1334" cy="662"/>
                </a:xfrm>
                <a:prstGeom prst="line">
                  <a:avLst/>
                </a:prstGeom>
                <a:noFill/>
                <a:ln w="9525">
                  <a:solidFill>
                    <a:srgbClr val="000000"/>
                  </a:solidFill>
                  <a:round/>
                  <a:headEnd/>
                  <a:tailEnd/>
                </a:ln>
              </p:spPr>
              <p:txBody>
                <a:bodyPr/>
                <a:lstStyle/>
                <a:p>
                  <a:endParaRPr lang="en-US"/>
                </a:p>
              </p:txBody>
            </p:sp>
            <p:sp>
              <p:nvSpPr>
                <p:cNvPr id="150" name="Line 75"/>
                <p:cNvSpPr>
                  <a:spLocks noChangeShapeType="1"/>
                </p:cNvSpPr>
                <p:nvPr/>
              </p:nvSpPr>
              <p:spPr bwMode="auto">
                <a:xfrm>
                  <a:off x="9454" y="3710"/>
                  <a:ext cx="0" cy="1645"/>
                </a:xfrm>
                <a:prstGeom prst="line">
                  <a:avLst/>
                </a:prstGeom>
                <a:noFill/>
                <a:ln w="9525">
                  <a:solidFill>
                    <a:srgbClr val="000000"/>
                  </a:solidFill>
                  <a:round/>
                  <a:headEnd/>
                  <a:tailEnd/>
                </a:ln>
              </p:spPr>
              <p:txBody>
                <a:bodyPr/>
                <a:lstStyle/>
                <a:p>
                  <a:endParaRPr lang="en-US"/>
                </a:p>
              </p:txBody>
            </p:sp>
            <p:sp>
              <p:nvSpPr>
                <p:cNvPr id="151" name="Line 76"/>
                <p:cNvSpPr>
                  <a:spLocks noChangeShapeType="1"/>
                </p:cNvSpPr>
                <p:nvPr/>
              </p:nvSpPr>
              <p:spPr bwMode="auto">
                <a:xfrm>
                  <a:off x="10788" y="4364"/>
                  <a:ext cx="0" cy="1653"/>
                </a:xfrm>
                <a:prstGeom prst="line">
                  <a:avLst/>
                </a:prstGeom>
                <a:noFill/>
                <a:ln w="9525">
                  <a:solidFill>
                    <a:srgbClr val="000000"/>
                  </a:solidFill>
                  <a:round/>
                  <a:headEnd/>
                  <a:tailEnd/>
                </a:ln>
              </p:spPr>
              <p:txBody>
                <a:bodyPr/>
                <a:lstStyle/>
                <a:p>
                  <a:endParaRPr lang="en-US"/>
                </a:p>
              </p:txBody>
            </p:sp>
          </p:grpSp>
          <p:grpSp>
            <p:nvGrpSpPr>
              <p:cNvPr id="131" name="Group 77"/>
              <p:cNvGrpSpPr>
                <a:grpSpLocks/>
              </p:cNvGrpSpPr>
              <p:nvPr/>
            </p:nvGrpSpPr>
            <p:grpSpPr bwMode="auto">
              <a:xfrm>
                <a:off x="3993" y="2436"/>
                <a:ext cx="1334" cy="2581"/>
                <a:chOff x="7685" y="3783"/>
                <a:chExt cx="1334" cy="2581"/>
              </a:xfrm>
            </p:grpSpPr>
            <p:grpSp>
              <p:nvGrpSpPr>
                <p:cNvPr id="132" name="Group 78"/>
                <p:cNvGrpSpPr>
                  <a:grpSpLocks/>
                </p:cNvGrpSpPr>
                <p:nvPr/>
              </p:nvGrpSpPr>
              <p:grpSpPr bwMode="auto">
                <a:xfrm>
                  <a:off x="7685" y="3783"/>
                  <a:ext cx="1334" cy="2581"/>
                  <a:chOff x="4083" y="2412"/>
                  <a:chExt cx="1334" cy="2581"/>
                </a:xfrm>
              </p:grpSpPr>
              <p:sp>
                <p:nvSpPr>
                  <p:cNvPr id="135" name="Line 79"/>
                  <p:cNvSpPr>
                    <a:spLocks noChangeShapeType="1"/>
                  </p:cNvSpPr>
                  <p:nvPr/>
                </p:nvSpPr>
                <p:spPr bwMode="auto">
                  <a:xfrm>
                    <a:off x="4083" y="2412"/>
                    <a:ext cx="1334" cy="662"/>
                  </a:xfrm>
                  <a:prstGeom prst="line">
                    <a:avLst/>
                  </a:prstGeom>
                  <a:noFill/>
                  <a:ln w="9525">
                    <a:solidFill>
                      <a:srgbClr val="000000"/>
                    </a:solidFill>
                    <a:round/>
                    <a:headEnd/>
                    <a:tailEnd/>
                  </a:ln>
                </p:spPr>
                <p:txBody>
                  <a:bodyPr/>
                  <a:lstStyle/>
                  <a:p>
                    <a:endParaRPr lang="en-US"/>
                  </a:p>
                </p:txBody>
              </p:sp>
              <p:sp>
                <p:nvSpPr>
                  <p:cNvPr id="136" name="Line 80"/>
                  <p:cNvSpPr>
                    <a:spLocks noChangeShapeType="1"/>
                  </p:cNvSpPr>
                  <p:nvPr/>
                </p:nvSpPr>
                <p:spPr bwMode="auto">
                  <a:xfrm>
                    <a:off x="4083" y="2687"/>
                    <a:ext cx="1334" cy="662"/>
                  </a:xfrm>
                  <a:prstGeom prst="line">
                    <a:avLst/>
                  </a:prstGeom>
                  <a:noFill/>
                  <a:ln w="9525">
                    <a:solidFill>
                      <a:srgbClr val="000000"/>
                    </a:solidFill>
                    <a:round/>
                    <a:headEnd/>
                    <a:tailEnd/>
                  </a:ln>
                </p:spPr>
                <p:txBody>
                  <a:bodyPr/>
                  <a:lstStyle/>
                  <a:p>
                    <a:endParaRPr lang="en-US"/>
                  </a:p>
                </p:txBody>
              </p:sp>
              <p:sp>
                <p:nvSpPr>
                  <p:cNvPr id="137" name="Line 81"/>
                  <p:cNvSpPr>
                    <a:spLocks noChangeShapeType="1"/>
                  </p:cNvSpPr>
                  <p:nvPr/>
                </p:nvSpPr>
                <p:spPr bwMode="auto">
                  <a:xfrm>
                    <a:off x="4083" y="2961"/>
                    <a:ext cx="1334" cy="662"/>
                  </a:xfrm>
                  <a:prstGeom prst="line">
                    <a:avLst/>
                  </a:prstGeom>
                  <a:noFill/>
                  <a:ln w="9525">
                    <a:solidFill>
                      <a:srgbClr val="000000"/>
                    </a:solidFill>
                    <a:round/>
                    <a:headEnd/>
                    <a:tailEnd/>
                  </a:ln>
                </p:spPr>
                <p:txBody>
                  <a:bodyPr/>
                  <a:lstStyle/>
                  <a:p>
                    <a:endParaRPr lang="en-US"/>
                  </a:p>
                </p:txBody>
              </p:sp>
              <p:sp>
                <p:nvSpPr>
                  <p:cNvPr id="138" name="Line 82"/>
                  <p:cNvSpPr>
                    <a:spLocks noChangeShapeType="1"/>
                  </p:cNvSpPr>
                  <p:nvPr/>
                </p:nvSpPr>
                <p:spPr bwMode="auto">
                  <a:xfrm>
                    <a:off x="4083" y="3235"/>
                    <a:ext cx="1334" cy="662"/>
                  </a:xfrm>
                  <a:prstGeom prst="line">
                    <a:avLst/>
                  </a:prstGeom>
                  <a:noFill/>
                  <a:ln w="9525">
                    <a:solidFill>
                      <a:srgbClr val="000000"/>
                    </a:solidFill>
                    <a:round/>
                    <a:headEnd/>
                    <a:tailEnd/>
                  </a:ln>
                </p:spPr>
                <p:txBody>
                  <a:bodyPr/>
                  <a:lstStyle/>
                  <a:p>
                    <a:endParaRPr lang="en-US"/>
                  </a:p>
                </p:txBody>
              </p:sp>
              <p:sp>
                <p:nvSpPr>
                  <p:cNvPr id="139" name="Line 83"/>
                  <p:cNvSpPr>
                    <a:spLocks noChangeShapeType="1"/>
                  </p:cNvSpPr>
                  <p:nvPr/>
                </p:nvSpPr>
                <p:spPr bwMode="auto">
                  <a:xfrm>
                    <a:off x="4083" y="3509"/>
                    <a:ext cx="1334" cy="662"/>
                  </a:xfrm>
                  <a:prstGeom prst="line">
                    <a:avLst/>
                  </a:prstGeom>
                  <a:noFill/>
                  <a:ln w="9525">
                    <a:solidFill>
                      <a:srgbClr val="000000"/>
                    </a:solidFill>
                    <a:round/>
                    <a:headEnd/>
                    <a:tailEnd/>
                  </a:ln>
                </p:spPr>
                <p:txBody>
                  <a:bodyPr/>
                  <a:lstStyle/>
                  <a:p>
                    <a:endParaRPr lang="en-US"/>
                  </a:p>
                </p:txBody>
              </p:sp>
              <p:sp>
                <p:nvSpPr>
                  <p:cNvPr id="140" name="Line 84"/>
                  <p:cNvSpPr>
                    <a:spLocks noChangeShapeType="1"/>
                  </p:cNvSpPr>
                  <p:nvPr/>
                </p:nvSpPr>
                <p:spPr bwMode="auto">
                  <a:xfrm>
                    <a:off x="4083" y="3783"/>
                    <a:ext cx="1334" cy="662"/>
                  </a:xfrm>
                  <a:prstGeom prst="line">
                    <a:avLst/>
                  </a:prstGeom>
                  <a:noFill/>
                  <a:ln w="9525">
                    <a:solidFill>
                      <a:srgbClr val="000000"/>
                    </a:solidFill>
                    <a:round/>
                    <a:headEnd/>
                    <a:tailEnd/>
                  </a:ln>
                </p:spPr>
                <p:txBody>
                  <a:bodyPr/>
                  <a:lstStyle/>
                  <a:p>
                    <a:endParaRPr lang="en-US"/>
                  </a:p>
                </p:txBody>
              </p:sp>
              <p:sp>
                <p:nvSpPr>
                  <p:cNvPr id="141" name="Line 85"/>
                  <p:cNvSpPr>
                    <a:spLocks noChangeShapeType="1"/>
                  </p:cNvSpPr>
                  <p:nvPr/>
                </p:nvSpPr>
                <p:spPr bwMode="auto">
                  <a:xfrm>
                    <a:off x="4083" y="4057"/>
                    <a:ext cx="1334" cy="662"/>
                  </a:xfrm>
                  <a:prstGeom prst="line">
                    <a:avLst/>
                  </a:prstGeom>
                  <a:noFill/>
                  <a:ln w="9525">
                    <a:solidFill>
                      <a:srgbClr val="000000"/>
                    </a:solidFill>
                    <a:round/>
                    <a:headEnd/>
                    <a:tailEnd/>
                  </a:ln>
                </p:spPr>
                <p:txBody>
                  <a:bodyPr/>
                  <a:lstStyle/>
                  <a:p>
                    <a:endParaRPr lang="en-US"/>
                  </a:p>
                </p:txBody>
              </p:sp>
              <p:sp>
                <p:nvSpPr>
                  <p:cNvPr id="142" name="Line 86"/>
                  <p:cNvSpPr>
                    <a:spLocks noChangeShapeType="1"/>
                  </p:cNvSpPr>
                  <p:nvPr/>
                </p:nvSpPr>
                <p:spPr bwMode="auto">
                  <a:xfrm>
                    <a:off x="4083" y="4331"/>
                    <a:ext cx="1334" cy="662"/>
                  </a:xfrm>
                  <a:prstGeom prst="line">
                    <a:avLst/>
                  </a:prstGeom>
                  <a:noFill/>
                  <a:ln w="9525">
                    <a:solidFill>
                      <a:srgbClr val="000000"/>
                    </a:solidFill>
                    <a:round/>
                    <a:headEnd/>
                    <a:tailEnd/>
                  </a:ln>
                </p:spPr>
                <p:txBody>
                  <a:bodyPr/>
                  <a:lstStyle/>
                  <a:p>
                    <a:endParaRPr lang="en-US"/>
                  </a:p>
                </p:txBody>
              </p:sp>
            </p:grpSp>
            <p:sp>
              <p:nvSpPr>
                <p:cNvPr id="133" name="Line 87"/>
                <p:cNvSpPr>
                  <a:spLocks noChangeShapeType="1"/>
                </p:cNvSpPr>
                <p:nvPr/>
              </p:nvSpPr>
              <p:spPr bwMode="auto">
                <a:xfrm>
                  <a:off x="7685" y="3783"/>
                  <a:ext cx="0" cy="1919"/>
                </a:xfrm>
                <a:prstGeom prst="line">
                  <a:avLst/>
                </a:prstGeom>
                <a:noFill/>
                <a:ln w="9525">
                  <a:solidFill>
                    <a:srgbClr val="000000"/>
                  </a:solidFill>
                  <a:round/>
                  <a:headEnd/>
                  <a:tailEnd/>
                </a:ln>
              </p:spPr>
              <p:txBody>
                <a:bodyPr/>
                <a:lstStyle/>
                <a:p>
                  <a:endParaRPr lang="en-US"/>
                </a:p>
              </p:txBody>
            </p:sp>
            <p:sp>
              <p:nvSpPr>
                <p:cNvPr id="134" name="Line 88"/>
                <p:cNvSpPr>
                  <a:spLocks noChangeShapeType="1"/>
                </p:cNvSpPr>
                <p:nvPr/>
              </p:nvSpPr>
              <p:spPr bwMode="auto">
                <a:xfrm>
                  <a:off x="9019" y="4437"/>
                  <a:ext cx="0" cy="1927"/>
                </a:xfrm>
                <a:prstGeom prst="line">
                  <a:avLst/>
                </a:prstGeom>
                <a:noFill/>
                <a:ln w="9525">
                  <a:solidFill>
                    <a:srgbClr val="000000"/>
                  </a:solidFill>
                  <a:round/>
                  <a:headEnd/>
                  <a:tailEnd/>
                </a:ln>
              </p:spPr>
              <p:txBody>
                <a:bodyPr/>
                <a:lstStyle/>
                <a:p>
                  <a:endParaRPr lang="en-US"/>
                </a:p>
              </p:txBody>
            </p:sp>
          </p:grpSp>
        </p:grpSp>
        <p:sp>
          <p:nvSpPr>
            <p:cNvPr id="122" name="Line 89"/>
            <p:cNvSpPr>
              <a:spLocks noChangeShapeType="1"/>
            </p:cNvSpPr>
            <p:nvPr/>
          </p:nvSpPr>
          <p:spPr bwMode="auto">
            <a:xfrm>
              <a:off x="3973364" y="1249685"/>
              <a:ext cx="0" cy="1158875"/>
            </a:xfrm>
            <a:prstGeom prst="line">
              <a:avLst/>
            </a:prstGeom>
            <a:noFill/>
            <a:ln w="38100">
              <a:solidFill>
                <a:srgbClr val="000000"/>
              </a:solidFill>
              <a:round/>
              <a:headEnd type="triangle" w="med" len="med"/>
              <a:tailEnd/>
            </a:ln>
          </p:spPr>
          <p:txBody>
            <a:bodyPr/>
            <a:lstStyle/>
            <a:p>
              <a:endParaRPr lang="en-US"/>
            </a:p>
          </p:txBody>
        </p:sp>
        <p:sp>
          <p:nvSpPr>
            <p:cNvPr id="123" name="Line 90"/>
            <p:cNvSpPr>
              <a:spLocks noChangeShapeType="1"/>
            </p:cNvSpPr>
            <p:nvPr/>
          </p:nvSpPr>
          <p:spPr bwMode="auto">
            <a:xfrm flipV="1">
              <a:off x="3295501" y="2402210"/>
              <a:ext cx="684213" cy="157163"/>
            </a:xfrm>
            <a:prstGeom prst="line">
              <a:avLst/>
            </a:prstGeom>
            <a:noFill/>
            <a:ln w="38100">
              <a:solidFill>
                <a:srgbClr val="000000"/>
              </a:solidFill>
              <a:round/>
              <a:headEnd/>
              <a:tailEnd/>
            </a:ln>
          </p:spPr>
          <p:txBody>
            <a:bodyPr/>
            <a:lstStyle/>
            <a:p>
              <a:endParaRPr lang="en-US"/>
            </a:p>
          </p:txBody>
        </p:sp>
        <p:graphicFrame>
          <p:nvGraphicFramePr>
            <p:cNvPr id="124" name="Object 35"/>
            <p:cNvGraphicFramePr>
              <a:graphicFrameLocks noChangeAspect="1"/>
            </p:cNvGraphicFramePr>
            <p:nvPr/>
          </p:nvGraphicFramePr>
          <p:xfrm>
            <a:off x="3047851" y="2542803"/>
            <a:ext cx="158750" cy="238125"/>
          </p:xfrm>
          <a:graphic>
            <a:graphicData uri="http://schemas.openxmlformats.org/presentationml/2006/ole">
              <p:oleObj spid="_x0000_s2628613" name="Equation" r:id="rId3" imgW="126835" imgH="202936" progId="Equation.DSMT4">
                <p:embed/>
              </p:oleObj>
            </a:graphicData>
          </a:graphic>
        </p:graphicFrame>
        <p:graphicFrame>
          <p:nvGraphicFramePr>
            <p:cNvPr id="125" name="Object 1"/>
            <p:cNvGraphicFramePr>
              <a:graphicFrameLocks noChangeAspect="1"/>
            </p:cNvGraphicFramePr>
            <p:nvPr/>
          </p:nvGraphicFramePr>
          <p:xfrm>
            <a:off x="1841351" y="3216598"/>
            <a:ext cx="1034418" cy="500434"/>
          </p:xfrm>
          <a:graphic>
            <a:graphicData uri="http://schemas.openxmlformats.org/presentationml/2006/ole">
              <p:oleObj spid="_x0000_s2628614" name="Equation" r:id="rId4" imgW="469696" imgH="241195" progId="Equation.DSMT4">
                <p:embed/>
              </p:oleObj>
            </a:graphicData>
          </a:graphic>
        </p:graphicFrame>
        <p:sp>
          <p:nvSpPr>
            <p:cNvPr id="126" name="Arc 22"/>
            <p:cNvSpPr>
              <a:spLocks/>
            </p:cNvSpPr>
            <p:nvPr/>
          </p:nvSpPr>
          <p:spPr bwMode="auto">
            <a:xfrm rot="19800000">
              <a:off x="2906564" y="2486348"/>
              <a:ext cx="90487" cy="1365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p:spPr>
          <p:txBody>
            <a:bodyPr/>
            <a:lstStyle/>
            <a:p>
              <a:endParaRPr lang="en-US"/>
            </a:p>
          </p:txBody>
        </p:sp>
        <p:graphicFrame>
          <p:nvGraphicFramePr>
            <p:cNvPr id="127" name="Object 1"/>
            <p:cNvGraphicFramePr>
              <a:graphicFrameLocks noChangeAspect="1"/>
            </p:cNvGraphicFramePr>
            <p:nvPr/>
          </p:nvGraphicFramePr>
          <p:xfrm>
            <a:off x="2917676" y="2372048"/>
            <a:ext cx="190500" cy="163512"/>
          </p:xfrm>
          <a:graphic>
            <a:graphicData uri="http://schemas.openxmlformats.org/presentationml/2006/ole">
              <p:oleObj spid="_x0000_s2628615" name="Equation" r:id="rId5" imgW="152334" imgH="139639" progId="Equation.DSMT4">
                <p:embed/>
              </p:oleObj>
            </a:graphicData>
          </a:graphic>
        </p:graphicFrame>
        <p:sp>
          <p:nvSpPr>
            <p:cNvPr id="128" name="Text Box 4"/>
            <p:cNvSpPr txBox="1">
              <a:spLocks noChangeArrowheads="1"/>
            </p:cNvSpPr>
            <p:nvPr/>
          </p:nvSpPr>
          <p:spPr bwMode="auto">
            <a:xfrm>
              <a:off x="2644924" y="908720"/>
              <a:ext cx="496888" cy="334963"/>
            </a:xfrm>
            <a:prstGeom prst="rect">
              <a:avLst/>
            </a:prstGeom>
            <a:solidFill>
              <a:srgbClr val="FFFFFF"/>
            </a:solidFill>
            <a:ln w="9525">
              <a:solidFill>
                <a:srgbClr val="FFFFFF"/>
              </a:solidFill>
              <a:miter lim="800000"/>
              <a:headEnd/>
              <a:tailEnd/>
            </a:ln>
            <a:effectLst/>
          </p:spPr>
          <p:txBody>
            <a:bodyPr/>
            <a:lstStyle/>
            <a:p>
              <a:r>
                <a:rPr lang="en-US" altLang="en-US" sz="1200" b="1" i="1" dirty="0">
                  <a:latin typeface="Times New Roman" pitchFamily="18" charset="0"/>
                </a:rPr>
                <a:t> </a:t>
              </a:r>
              <a:r>
                <a:rPr lang="en-US" altLang="en-US" sz="3200" b="1" i="1" dirty="0">
                  <a:latin typeface="Times New Roman" pitchFamily="18" charset="0"/>
                </a:rPr>
                <a:t>x</a:t>
              </a:r>
            </a:p>
          </p:txBody>
        </p:sp>
        <p:sp>
          <p:nvSpPr>
            <p:cNvPr id="129" name="Text Box 3"/>
            <p:cNvSpPr txBox="1">
              <a:spLocks noChangeArrowheads="1"/>
            </p:cNvSpPr>
            <p:nvPr/>
          </p:nvSpPr>
          <p:spPr bwMode="auto">
            <a:xfrm>
              <a:off x="5885284" y="2132856"/>
              <a:ext cx="342900" cy="342900"/>
            </a:xfrm>
            <a:prstGeom prst="rect">
              <a:avLst/>
            </a:prstGeom>
            <a:solidFill>
              <a:srgbClr val="FFFFFF"/>
            </a:solidFill>
            <a:ln w="9525">
              <a:solidFill>
                <a:srgbClr val="FFFFFF"/>
              </a:solidFill>
              <a:miter lim="800000"/>
              <a:headEnd/>
              <a:tailEnd/>
            </a:ln>
            <a:effectLst/>
          </p:spPr>
          <p:txBody>
            <a:bodyPr/>
            <a:lstStyle/>
            <a:p>
              <a:r>
                <a:rPr lang="en-US" altLang="en-US" sz="3200" b="1" i="1" dirty="0" smtClean="0">
                  <a:latin typeface="Times New Roman" pitchFamily="18" charset="0"/>
                </a:rPr>
                <a:t>y</a:t>
              </a:r>
              <a:endParaRPr lang="en-US" altLang="en-US" sz="3200" b="1" i="1" dirty="0">
                <a:latin typeface="Times New Roman" pitchFamily="18" charset="0"/>
              </a:endParaRPr>
            </a:p>
          </p:txBody>
        </p:sp>
        <p:sp>
          <p:nvSpPr>
            <p:cNvPr id="157" name="Line 16"/>
            <p:cNvSpPr>
              <a:spLocks noChangeShapeType="1"/>
            </p:cNvSpPr>
            <p:nvPr/>
          </p:nvSpPr>
          <p:spPr bwMode="auto">
            <a:xfrm flipV="1">
              <a:off x="6238527" y="1804900"/>
              <a:ext cx="205681" cy="63624"/>
            </a:xfrm>
            <a:prstGeom prst="line">
              <a:avLst/>
            </a:prstGeom>
            <a:noFill/>
            <a:ln w="57150">
              <a:solidFill>
                <a:srgbClr val="000000"/>
              </a:solidFill>
              <a:round/>
              <a:headEnd/>
              <a:tailEnd type="triangle" w="med" len="med"/>
            </a:ln>
          </p:spPr>
          <p:txBody>
            <a:bodyPr/>
            <a:lstStyle/>
            <a:p>
              <a:endParaRPr lang="en-US"/>
            </a:p>
          </p:txBody>
        </p:sp>
        <p:sp>
          <p:nvSpPr>
            <p:cNvPr id="158" name="Line 16"/>
            <p:cNvSpPr>
              <a:spLocks noChangeShapeType="1"/>
            </p:cNvSpPr>
            <p:nvPr/>
          </p:nvSpPr>
          <p:spPr bwMode="auto">
            <a:xfrm rot="-4560000" flipV="1">
              <a:off x="5052844" y="1184372"/>
              <a:ext cx="205681" cy="63624"/>
            </a:xfrm>
            <a:prstGeom prst="line">
              <a:avLst/>
            </a:prstGeom>
            <a:noFill/>
            <a:ln w="57150">
              <a:solidFill>
                <a:srgbClr val="000000"/>
              </a:solidFill>
              <a:round/>
              <a:headEnd/>
              <a:tailEnd type="triangle" w="med" len="med"/>
            </a:ln>
          </p:spPr>
          <p:txBody>
            <a:bodyPr/>
            <a:lstStyle/>
            <a:p>
              <a:endParaRPr lang="en-US"/>
            </a:p>
          </p:txBody>
        </p:sp>
        <p:sp>
          <p:nvSpPr>
            <p:cNvPr id="159" name="Line 16"/>
            <p:cNvSpPr>
              <a:spLocks noChangeShapeType="1"/>
            </p:cNvSpPr>
            <p:nvPr/>
          </p:nvSpPr>
          <p:spPr bwMode="auto">
            <a:xfrm rot="-4560000" flipV="1">
              <a:off x="3877273" y="1272422"/>
              <a:ext cx="205681" cy="63624"/>
            </a:xfrm>
            <a:prstGeom prst="line">
              <a:avLst/>
            </a:prstGeom>
            <a:noFill/>
            <a:ln w="57150">
              <a:solidFill>
                <a:srgbClr val="000000"/>
              </a:solidFill>
              <a:round/>
              <a:headEnd/>
              <a:tailEnd type="triangle" w="med" len="med"/>
            </a:ln>
          </p:spPr>
          <p:txBody>
            <a:bodyPr/>
            <a:lstStyle/>
            <a:p>
              <a:endParaRPr lang="en-US"/>
            </a:p>
          </p:txBody>
        </p:sp>
        <p:sp>
          <p:nvSpPr>
            <p:cNvPr id="160" name="Line 16"/>
            <p:cNvSpPr>
              <a:spLocks noChangeShapeType="1"/>
            </p:cNvSpPr>
            <p:nvPr/>
          </p:nvSpPr>
          <p:spPr bwMode="auto">
            <a:xfrm rot="-4560000" flipV="1">
              <a:off x="2757229" y="1577556"/>
              <a:ext cx="205681" cy="63624"/>
            </a:xfrm>
            <a:prstGeom prst="line">
              <a:avLst/>
            </a:prstGeom>
            <a:noFill/>
            <a:ln w="57150">
              <a:solidFill>
                <a:srgbClr val="000000"/>
              </a:solidFill>
              <a:round/>
              <a:headEnd/>
              <a:tailEnd type="triangle" w="med" len="med"/>
            </a:ln>
          </p:spPr>
          <p:txBody>
            <a:bodyPr/>
            <a:lstStyle/>
            <a:p>
              <a:endParaRPr lang="en-US"/>
            </a:p>
          </p:txBody>
        </p:sp>
        <p:sp>
          <p:nvSpPr>
            <p:cNvPr id="161" name="Line 16"/>
            <p:cNvSpPr>
              <a:spLocks noChangeShapeType="1"/>
            </p:cNvSpPr>
            <p:nvPr/>
          </p:nvSpPr>
          <p:spPr bwMode="auto">
            <a:xfrm rot="2580000" flipV="1">
              <a:off x="5668394" y="2400668"/>
              <a:ext cx="205681" cy="63624"/>
            </a:xfrm>
            <a:prstGeom prst="line">
              <a:avLst/>
            </a:prstGeom>
            <a:noFill/>
            <a:ln w="57150">
              <a:solidFill>
                <a:srgbClr val="000000"/>
              </a:solidFill>
              <a:round/>
              <a:headEnd/>
              <a:tailEnd type="triangle" w="med" len="med"/>
            </a:ln>
          </p:spPr>
          <p:txBody>
            <a:bodyPr/>
            <a:lstStyle/>
            <a:p>
              <a:endParaRPr lang="en-US"/>
            </a:p>
          </p:txBody>
        </p:sp>
        <p:sp>
          <p:nvSpPr>
            <p:cNvPr id="162" name="Line 16"/>
            <p:cNvSpPr>
              <a:spLocks noChangeShapeType="1"/>
            </p:cNvSpPr>
            <p:nvPr/>
          </p:nvSpPr>
          <p:spPr bwMode="auto">
            <a:xfrm rot="2580000" flipV="1">
              <a:off x="3413941" y="2975829"/>
              <a:ext cx="205681" cy="63624"/>
            </a:xfrm>
            <a:prstGeom prst="line">
              <a:avLst/>
            </a:prstGeom>
            <a:noFill/>
            <a:ln w="57150">
              <a:solidFill>
                <a:srgbClr val="000000"/>
              </a:solidFill>
              <a:round/>
              <a:headEnd/>
              <a:tailEnd type="triangle" w="med" len="med"/>
            </a:ln>
          </p:spPr>
          <p:txBody>
            <a:bodyPr/>
            <a:lstStyle/>
            <a:p>
              <a:endParaRPr lang="en-US"/>
            </a:p>
          </p:txBody>
        </p:sp>
        <p:sp>
          <p:nvSpPr>
            <p:cNvPr id="163" name="Line 16"/>
            <p:cNvSpPr>
              <a:spLocks noChangeShapeType="1"/>
            </p:cNvSpPr>
            <p:nvPr/>
          </p:nvSpPr>
          <p:spPr bwMode="auto">
            <a:xfrm rot="2580000" flipV="1">
              <a:off x="4660282" y="2768007"/>
              <a:ext cx="205681" cy="63624"/>
            </a:xfrm>
            <a:prstGeom prst="line">
              <a:avLst/>
            </a:prstGeom>
            <a:noFill/>
            <a:ln w="57150">
              <a:solidFill>
                <a:srgbClr val="000000"/>
              </a:solidFill>
              <a:round/>
              <a:headEnd/>
              <a:tailEnd type="triangle" w="med" len="med"/>
            </a:ln>
          </p:spPr>
          <p:txBody>
            <a:bodyPr/>
            <a:lstStyle/>
            <a:p>
              <a:endParaRPr lang="en-US"/>
            </a:p>
          </p:txBody>
        </p:sp>
        <p:sp>
          <p:nvSpPr>
            <p:cNvPr id="165" name="Line 28"/>
            <p:cNvSpPr>
              <a:spLocks noChangeShapeType="1"/>
            </p:cNvSpPr>
            <p:nvPr/>
          </p:nvSpPr>
          <p:spPr bwMode="auto">
            <a:xfrm>
              <a:off x="5173514" y="2127573"/>
              <a:ext cx="684213" cy="342900"/>
            </a:xfrm>
            <a:prstGeom prst="line">
              <a:avLst/>
            </a:prstGeom>
            <a:noFill/>
            <a:ln w="38100">
              <a:solidFill>
                <a:srgbClr val="000000"/>
              </a:solidFill>
              <a:round/>
              <a:headEnd/>
              <a:tailEnd type="triangle" w="med" len="med"/>
            </a:ln>
          </p:spPr>
          <p:txBody>
            <a:bodyPr/>
            <a:lstStyle/>
            <a:p>
              <a:endParaRPr lang="en-US"/>
            </a:p>
          </p:txBody>
        </p:sp>
        <p:sp>
          <p:nvSpPr>
            <p:cNvPr id="166" name="Line 16"/>
            <p:cNvSpPr>
              <a:spLocks noChangeShapeType="1"/>
            </p:cNvSpPr>
            <p:nvPr/>
          </p:nvSpPr>
          <p:spPr bwMode="auto">
            <a:xfrm rot="-12000000" flipV="1">
              <a:off x="4860032" y="1957300"/>
              <a:ext cx="205681" cy="63624"/>
            </a:xfrm>
            <a:prstGeom prst="line">
              <a:avLst/>
            </a:prstGeom>
            <a:noFill/>
            <a:ln w="57150">
              <a:solidFill>
                <a:srgbClr val="C00000"/>
              </a:solidFill>
              <a:round/>
              <a:headEnd/>
              <a:tailEnd type="triangle" w="med" len="med"/>
            </a:ln>
          </p:spPr>
          <p:txBody>
            <a:bodyPr/>
            <a:lstStyle/>
            <a:p>
              <a:endParaRPr lang="en-US"/>
            </a:p>
          </p:txBody>
        </p:sp>
        <p:sp>
          <p:nvSpPr>
            <p:cNvPr id="167" name="Line 16"/>
            <p:cNvSpPr>
              <a:spLocks noChangeShapeType="1"/>
            </p:cNvSpPr>
            <p:nvPr/>
          </p:nvSpPr>
          <p:spPr bwMode="auto">
            <a:xfrm rot="600000" flipV="1">
              <a:off x="5156711" y="2356967"/>
              <a:ext cx="205681" cy="63624"/>
            </a:xfrm>
            <a:prstGeom prst="line">
              <a:avLst/>
            </a:prstGeom>
            <a:noFill/>
            <a:ln w="57150">
              <a:solidFill>
                <a:srgbClr val="C00000"/>
              </a:solidFill>
              <a:round/>
              <a:headEnd/>
              <a:tailEnd type="triangle" w="med" len="med"/>
            </a:ln>
          </p:spPr>
          <p:txBody>
            <a:bodyPr/>
            <a:lstStyle/>
            <a:p>
              <a:endParaRPr 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8914" name="Object 2"/>
          <p:cNvGraphicFramePr>
            <a:graphicFrameLocks noChangeAspect="1"/>
          </p:cNvGraphicFramePr>
          <p:nvPr/>
        </p:nvGraphicFramePr>
        <p:xfrm>
          <a:off x="467544" y="1147340"/>
          <a:ext cx="7914208" cy="1633588"/>
        </p:xfrm>
        <a:graphic>
          <a:graphicData uri="http://schemas.openxmlformats.org/presentationml/2006/ole">
            <p:oleObj spid="_x0000_s2904066" name="Equation" r:id="rId3" imgW="3543120" imgH="736560" progId="Equation.DSMT4">
              <p:embed/>
            </p:oleObj>
          </a:graphicData>
        </a:graphic>
      </p:graphicFrame>
    </p:spTree>
    <p:extLst>
      <p:ext uri="{BB962C8B-B14F-4D97-AF65-F5344CB8AC3E}">
        <p14:creationId xmlns:p14="http://schemas.microsoft.com/office/powerpoint/2010/main" xmlns="" val="123278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8914" name="Object 2"/>
          <p:cNvGraphicFramePr>
            <a:graphicFrameLocks noChangeAspect="1"/>
          </p:cNvGraphicFramePr>
          <p:nvPr/>
        </p:nvGraphicFramePr>
        <p:xfrm>
          <a:off x="467544" y="1147340"/>
          <a:ext cx="7914208" cy="1633588"/>
        </p:xfrm>
        <a:graphic>
          <a:graphicData uri="http://schemas.openxmlformats.org/presentationml/2006/ole">
            <p:oleObj spid="_x0000_s2909186" name="Equation" r:id="rId3" imgW="3543120" imgH="736560" progId="Equation.DSMT4">
              <p:embed/>
            </p:oleObj>
          </a:graphicData>
        </a:graphic>
      </p:graphicFrame>
      <p:pic>
        <p:nvPicPr>
          <p:cNvPr id="2899972" name="Picture 4" descr="Success story of Satyendranath Bose – the Indian behind ..."/>
          <p:cNvPicPr>
            <a:picLocks noChangeAspect="1" noChangeArrowheads="1"/>
          </p:cNvPicPr>
          <p:nvPr/>
        </p:nvPicPr>
        <p:blipFill>
          <a:blip r:embed="rId4" cstate="print"/>
          <a:srcRect/>
          <a:stretch>
            <a:fillRect/>
          </a:stretch>
        </p:blipFill>
        <p:spPr bwMode="auto">
          <a:xfrm>
            <a:off x="3635896" y="2852935"/>
            <a:ext cx="3312368" cy="2529673"/>
          </a:xfrm>
          <a:prstGeom prst="rect">
            <a:avLst/>
          </a:prstGeom>
          <a:noFill/>
        </p:spPr>
      </p:pic>
      <p:sp>
        <p:nvSpPr>
          <p:cNvPr id="4" name="TextBox 3"/>
          <p:cNvSpPr txBox="1"/>
          <p:nvPr/>
        </p:nvSpPr>
        <p:spPr>
          <a:xfrm>
            <a:off x="3635896" y="5355213"/>
            <a:ext cx="3384376" cy="523220"/>
          </a:xfrm>
          <a:prstGeom prst="rect">
            <a:avLst/>
          </a:prstGeom>
          <a:noFill/>
        </p:spPr>
        <p:txBody>
          <a:bodyPr wrap="square" rtlCol="0">
            <a:spAutoFit/>
          </a:bodyPr>
          <a:lstStyle/>
          <a:p>
            <a:pPr algn="ctr"/>
            <a:r>
              <a:rPr lang="en-US" sz="2800" b="1" dirty="0" err="1" smtClean="0">
                <a:latin typeface="Calibri" pitchFamily="34" charset="0"/>
              </a:rPr>
              <a:t>Satyendra</a:t>
            </a:r>
            <a:r>
              <a:rPr lang="en-US" sz="2800" b="1" dirty="0" smtClean="0">
                <a:latin typeface="Calibri" pitchFamily="34" charset="0"/>
              </a:rPr>
              <a:t> </a:t>
            </a:r>
            <a:r>
              <a:rPr lang="en-US" sz="2800" b="1" dirty="0" err="1" smtClean="0">
                <a:latin typeface="Calibri" pitchFamily="34" charset="0"/>
              </a:rPr>
              <a:t>Nath</a:t>
            </a:r>
            <a:r>
              <a:rPr lang="en-US" sz="2800" b="1" dirty="0" smtClean="0">
                <a:latin typeface="Calibri" pitchFamily="34" charset="0"/>
              </a:rPr>
              <a:t>  Bose</a:t>
            </a:r>
          </a:p>
        </p:txBody>
      </p:sp>
    </p:spTree>
    <p:extLst>
      <p:ext uri="{BB962C8B-B14F-4D97-AF65-F5344CB8AC3E}">
        <p14:creationId xmlns:p14="http://schemas.microsoft.com/office/powerpoint/2010/main" xmlns="" val="1232782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762000" y="533400"/>
            <a:ext cx="649165" cy="600783"/>
          </a:xfrm>
          <a:prstGeom prst="rect">
            <a:avLst/>
          </a:prstGeom>
          <a:noFill/>
          <a:ln w="9525">
            <a:noFill/>
            <a:miter lim="800000"/>
            <a:headEnd/>
            <a:tailEnd/>
          </a:ln>
        </p:spPr>
      </p:pic>
      <p:sp>
        <p:nvSpPr>
          <p:cNvPr id="3" name="TextBox 2"/>
          <p:cNvSpPr txBox="1"/>
          <p:nvPr/>
        </p:nvSpPr>
        <p:spPr>
          <a:xfrm>
            <a:off x="1447800" y="533400"/>
            <a:ext cx="6724600" cy="646331"/>
          </a:xfrm>
          <a:prstGeom prst="rect">
            <a:avLst/>
          </a:prstGeom>
          <a:solidFill>
            <a:srgbClr val="FFFF00"/>
          </a:solidFill>
        </p:spPr>
        <p:txBody>
          <a:bodyPr wrap="square" rtlCol="0">
            <a:spAutoFit/>
          </a:bodyPr>
          <a:lstStyle/>
          <a:p>
            <a:r>
              <a:rPr lang="en-US" sz="3600" b="1" dirty="0" smtClean="0">
                <a:latin typeface="Calibri" pitchFamily="34" charset="0"/>
              </a:rPr>
              <a:t>American Journal of Physics</a:t>
            </a:r>
            <a:endParaRPr lang="en-US" sz="3600" dirty="0">
              <a:latin typeface="Calibri" pitchFamily="34" charset="0"/>
            </a:endParaRPr>
          </a:p>
        </p:txBody>
      </p:sp>
      <p:sp>
        <p:nvSpPr>
          <p:cNvPr id="4" name="TextBox 3"/>
          <p:cNvSpPr txBox="1"/>
          <p:nvPr/>
        </p:nvSpPr>
        <p:spPr>
          <a:xfrm>
            <a:off x="762000" y="1380832"/>
            <a:ext cx="6934200" cy="3416320"/>
          </a:xfrm>
          <a:prstGeom prst="rect">
            <a:avLst/>
          </a:prstGeom>
          <a:noFill/>
        </p:spPr>
        <p:txBody>
          <a:bodyPr wrap="square" rtlCol="0">
            <a:spAutoFit/>
          </a:bodyPr>
          <a:lstStyle/>
          <a:p>
            <a:r>
              <a:rPr lang="en-US" sz="2400" b="1" dirty="0" smtClean="0">
                <a:solidFill>
                  <a:srgbClr val="C00000"/>
                </a:solidFill>
                <a:latin typeface="Calibri" pitchFamily="34" charset="0"/>
              </a:rPr>
              <a:t>LETTERS TO THE EDITOR | AUGUST 01 2024</a:t>
            </a:r>
            <a:endParaRPr lang="en-US" sz="2400" dirty="0" smtClean="0">
              <a:solidFill>
                <a:srgbClr val="C00000"/>
              </a:solidFill>
              <a:latin typeface="Calibri" pitchFamily="34" charset="0"/>
            </a:endParaRPr>
          </a:p>
          <a:p>
            <a:endParaRPr lang="en-US" sz="2400" dirty="0" smtClean="0"/>
          </a:p>
          <a:p>
            <a:endParaRPr lang="en-US" sz="2400" dirty="0" smtClean="0"/>
          </a:p>
          <a:p>
            <a:endParaRPr lang="en-US" sz="2400" dirty="0" smtClean="0"/>
          </a:p>
          <a:p>
            <a:endParaRPr lang="en-US" sz="2400" dirty="0" smtClean="0"/>
          </a:p>
          <a:p>
            <a:r>
              <a:rPr lang="en-US" sz="2400" b="1" dirty="0" err="1" smtClean="0"/>
              <a:t>Ajoy</a:t>
            </a:r>
            <a:r>
              <a:rPr lang="en-US" sz="2400" b="1" dirty="0" smtClean="0"/>
              <a:t> </a:t>
            </a:r>
            <a:r>
              <a:rPr lang="en-US" sz="2400" b="1" dirty="0" err="1" smtClean="0"/>
              <a:t>Ghatak</a:t>
            </a:r>
            <a:endParaRPr lang="en-US" sz="2400" b="1" dirty="0" smtClean="0"/>
          </a:p>
          <a:p>
            <a:endParaRPr lang="en-US" sz="2400" i="1" dirty="0" smtClean="0"/>
          </a:p>
          <a:p>
            <a:r>
              <a:rPr lang="en-US" sz="2400" i="1" dirty="0" smtClean="0"/>
              <a:t>Am. J. Phys. </a:t>
            </a:r>
            <a:r>
              <a:rPr lang="en-US" sz="2400" dirty="0" smtClean="0"/>
              <a:t>92, 567 (2024)</a:t>
            </a:r>
          </a:p>
          <a:p>
            <a:r>
              <a:rPr lang="en-US" sz="2400" u="sng" dirty="0" smtClean="0">
                <a:hlinkClick r:id="rId3"/>
              </a:rPr>
              <a:t>https://doi.org/10.1119/5.0191372</a:t>
            </a:r>
            <a:endParaRPr lang="en-US" sz="2400" dirty="0"/>
          </a:p>
        </p:txBody>
      </p:sp>
      <p:pic>
        <p:nvPicPr>
          <p:cNvPr id="5122" name="Picture 2"/>
          <p:cNvPicPr>
            <a:picLocks noChangeAspect="1" noChangeArrowheads="1"/>
          </p:cNvPicPr>
          <p:nvPr/>
        </p:nvPicPr>
        <p:blipFill>
          <a:blip r:embed="rId4" cstate="print"/>
          <a:srcRect l="11245" t="18750" r="11245" b="22500"/>
          <a:stretch>
            <a:fillRect/>
          </a:stretch>
        </p:blipFill>
        <p:spPr bwMode="auto">
          <a:xfrm>
            <a:off x="755576" y="1912441"/>
            <a:ext cx="8121156" cy="3460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cstate="print"/>
          <a:srcRect l="25300" t="41250" r="50600" b="7500"/>
          <a:stretch>
            <a:fillRect/>
          </a:stretch>
        </p:blipFill>
        <p:spPr bwMode="auto">
          <a:xfrm>
            <a:off x="5076056" y="2700788"/>
            <a:ext cx="3168352" cy="3636787"/>
          </a:xfrm>
          <a:prstGeom prst="rect">
            <a:avLst/>
          </a:prstGeom>
          <a:noFill/>
          <a:ln w="9525">
            <a:noFill/>
            <a:miter lim="800000"/>
            <a:headEnd/>
            <a:tailEnd/>
          </a:ln>
        </p:spPr>
      </p:pic>
      <p:sp>
        <p:nvSpPr>
          <p:cNvPr id="4" name="TextBox 3"/>
          <p:cNvSpPr txBox="1"/>
          <p:nvPr/>
        </p:nvSpPr>
        <p:spPr>
          <a:xfrm>
            <a:off x="467544" y="188640"/>
            <a:ext cx="8301205" cy="2554545"/>
          </a:xfrm>
          <a:prstGeom prst="rect">
            <a:avLst/>
          </a:prstGeom>
          <a:noFill/>
        </p:spPr>
        <p:txBody>
          <a:bodyPr wrap="square">
            <a:spAutoFit/>
          </a:bodyPr>
          <a:lstStyle/>
          <a:p>
            <a:r>
              <a:rPr lang="en-US" sz="3200" b="1" dirty="0" smtClean="0">
                <a:latin typeface="Calibri" pitchFamily="34" charset="0"/>
              </a:rPr>
              <a:t>My deep respect to</a:t>
            </a:r>
          </a:p>
          <a:p>
            <a:r>
              <a:rPr lang="en-US" sz="3200" b="1" dirty="0" smtClean="0">
                <a:latin typeface="Calibri" pitchFamily="34" charset="0"/>
              </a:rPr>
              <a:t>Professor </a:t>
            </a:r>
            <a:r>
              <a:rPr lang="en-US" sz="3200" b="1" dirty="0" err="1" smtClean="0">
                <a:latin typeface="Calibri" pitchFamily="34" charset="0"/>
              </a:rPr>
              <a:t>Asoke</a:t>
            </a:r>
            <a:r>
              <a:rPr lang="en-US" sz="3200" b="1" dirty="0" smtClean="0">
                <a:latin typeface="Calibri" pitchFamily="34" charset="0"/>
              </a:rPr>
              <a:t> </a:t>
            </a:r>
            <a:r>
              <a:rPr lang="en-US" sz="3200" b="1" dirty="0" err="1" smtClean="0">
                <a:latin typeface="Calibri" pitchFamily="34" charset="0"/>
              </a:rPr>
              <a:t>Nath</a:t>
            </a:r>
            <a:r>
              <a:rPr lang="en-US" sz="3200" b="1" dirty="0" smtClean="0">
                <a:latin typeface="Calibri" pitchFamily="34" charset="0"/>
              </a:rPr>
              <a:t> </a:t>
            </a:r>
            <a:r>
              <a:rPr lang="en-US" sz="3200" b="1" dirty="0" err="1" smtClean="0">
                <a:latin typeface="Calibri" pitchFamily="34" charset="0"/>
              </a:rPr>
              <a:t>Mitra</a:t>
            </a:r>
            <a:r>
              <a:rPr lang="en-US" sz="3200" b="1" dirty="0" smtClean="0">
                <a:latin typeface="Calibri" pitchFamily="34" charset="0"/>
              </a:rPr>
              <a:t>: </a:t>
            </a:r>
            <a:endParaRPr lang="en-US" sz="3200" b="1" dirty="0" smtClean="0">
              <a:latin typeface="Calibri" pitchFamily="34" charset="0"/>
            </a:endParaRPr>
          </a:p>
          <a:p>
            <a:endParaRPr lang="en-US" sz="3200" b="1" dirty="0" smtClean="0">
              <a:latin typeface="Calibri" pitchFamily="34" charset="0"/>
            </a:endParaRPr>
          </a:p>
          <a:p>
            <a:r>
              <a:rPr lang="en-US" sz="3200" b="1" i="1" dirty="0" smtClean="0">
                <a:solidFill>
                  <a:srgbClr val="C00000"/>
                </a:solidFill>
                <a:latin typeface="Calibri" pitchFamily="34" charset="0"/>
              </a:rPr>
              <a:t>an outstanding physicist and a remarkably simple human being</a:t>
            </a:r>
            <a:endParaRPr lang="en-US" sz="3200" b="1" i="1" dirty="0">
              <a:solidFill>
                <a:srgbClr val="C00000"/>
              </a:solidFill>
              <a:latin typeface="Calibri"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8914" name="Object 2"/>
          <p:cNvGraphicFramePr>
            <a:graphicFrameLocks noChangeAspect="1"/>
          </p:cNvGraphicFramePr>
          <p:nvPr/>
        </p:nvGraphicFramePr>
        <p:xfrm>
          <a:off x="1744134" y="2204864"/>
          <a:ext cx="5852202" cy="1323578"/>
        </p:xfrm>
        <a:graphic>
          <a:graphicData uri="http://schemas.openxmlformats.org/presentationml/2006/ole">
            <p:oleObj spid="_x0000_s2955266" name="Equation" r:id="rId3" imgW="1841400" imgH="419040" progId="Equation.DSMT4">
              <p:embed/>
            </p:oleObj>
          </a:graphicData>
        </a:graphic>
      </p:graphicFrame>
    </p:spTree>
    <p:extLst>
      <p:ext uri="{BB962C8B-B14F-4D97-AF65-F5344CB8AC3E}">
        <p14:creationId xmlns:p14="http://schemas.microsoft.com/office/powerpoint/2010/main" xmlns="" val="123278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9592" y="1003278"/>
            <a:ext cx="6121102" cy="3643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a:spLocks noChangeArrowheads="1"/>
          </p:cNvSpPr>
          <p:nvPr/>
        </p:nvSpPr>
        <p:spPr bwMode="auto">
          <a:xfrm>
            <a:off x="899592" y="356947"/>
            <a:ext cx="564539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600" b="1" dirty="0">
                <a:solidFill>
                  <a:srgbClr val="B6270A"/>
                </a:solidFill>
                <a:latin typeface="Calibri" panose="020F0502020204030204" pitchFamily="34" charset="0"/>
              </a:rPr>
              <a:t>Double refraction in calcite</a:t>
            </a:r>
          </a:p>
        </p:txBody>
      </p:sp>
      <p:sp>
        <p:nvSpPr>
          <p:cNvPr id="5" name="TextBox 3"/>
          <p:cNvSpPr txBox="1">
            <a:spLocks noChangeArrowheads="1"/>
          </p:cNvSpPr>
          <p:nvPr/>
        </p:nvSpPr>
        <p:spPr bwMode="auto">
          <a:xfrm>
            <a:off x="870774" y="4646641"/>
            <a:ext cx="8273226"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solidFill>
                  <a:srgbClr val="C00000"/>
                </a:solidFill>
                <a:latin typeface="Calibri" panose="020F0502020204030204" pitchFamily="34" charset="0"/>
              </a:rPr>
              <a:t>Photograph courtesy Professor V </a:t>
            </a:r>
            <a:r>
              <a:rPr lang="en-US" altLang="en-US" sz="2800" b="1" dirty="0" err="1">
                <a:solidFill>
                  <a:srgbClr val="C00000"/>
                </a:solidFill>
                <a:latin typeface="Calibri" panose="020F0502020204030204" pitchFamily="34" charset="0"/>
              </a:rPr>
              <a:t>Lakshminarayanan</a:t>
            </a:r>
            <a:r>
              <a:rPr lang="en-US" altLang="en-US" sz="2800" b="1" dirty="0">
                <a:solidFill>
                  <a:srgbClr val="C00000"/>
                </a:solidFill>
                <a:latin typeface="Calibri" panose="020F0502020204030204" pitchFamily="34" charset="0"/>
              </a:rPr>
              <a:t>  </a:t>
            </a:r>
            <a:r>
              <a:rPr lang="en-US" altLang="en-US" sz="2800" dirty="0">
                <a:latin typeface="Calibri" panose="020F0502020204030204" pitchFamily="34" charset="0"/>
              </a:rPr>
              <a:t>and adapted from G. </a:t>
            </a:r>
            <a:r>
              <a:rPr lang="en-US" altLang="en-US" sz="2800" dirty="0" err="1">
                <a:latin typeface="Calibri" panose="020F0502020204030204" pitchFamily="34" charset="0"/>
              </a:rPr>
              <a:t>Ropars</a:t>
            </a:r>
            <a:r>
              <a:rPr lang="en-US" altLang="en-US" sz="2800" dirty="0">
                <a:latin typeface="Calibri" panose="020F0502020204030204" pitchFamily="34" charset="0"/>
              </a:rPr>
              <a:t>, A. Le </a:t>
            </a:r>
            <a:r>
              <a:rPr lang="en-US" altLang="en-US" sz="2800" dirty="0" err="1">
                <a:latin typeface="Calibri" panose="020F0502020204030204" pitchFamily="34" charset="0"/>
              </a:rPr>
              <a:t>Flocha</a:t>
            </a:r>
            <a:r>
              <a:rPr lang="en-US" altLang="en-US" sz="2800" dirty="0">
                <a:latin typeface="Calibri" panose="020F0502020204030204" pitchFamily="34" charset="0"/>
              </a:rPr>
              <a:t> and V. </a:t>
            </a:r>
            <a:r>
              <a:rPr lang="en-US" altLang="en-US" sz="2800" dirty="0" err="1">
                <a:latin typeface="Calibri" panose="020F0502020204030204" pitchFamily="34" charset="0"/>
              </a:rPr>
              <a:t>Lakshminarayanan</a:t>
            </a:r>
            <a:r>
              <a:rPr lang="en-US" altLang="en-US" sz="2800" dirty="0">
                <a:latin typeface="Calibri" panose="020F0502020204030204" pitchFamily="34" charset="0"/>
              </a:rPr>
              <a:t>,  </a:t>
            </a:r>
            <a:r>
              <a:rPr lang="en-US" altLang="en-US" sz="2800" i="1" dirty="0">
                <a:latin typeface="Calibri" panose="020F0502020204030204" pitchFamily="34" charset="0"/>
              </a:rPr>
              <a:t>The sunstone and </a:t>
            </a:r>
            <a:r>
              <a:rPr lang="en-US" altLang="en-US" sz="2800" i="1" dirty="0" err="1">
                <a:latin typeface="Calibri" panose="020F0502020204030204" pitchFamily="34" charset="0"/>
              </a:rPr>
              <a:t>polarised</a:t>
            </a:r>
            <a:r>
              <a:rPr lang="en-US" altLang="en-US" sz="2800" i="1" dirty="0">
                <a:latin typeface="Calibri" panose="020F0502020204030204" pitchFamily="34" charset="0"/>
              </a:rPr>
              <a:t> skylight: ancient Viking navigational tools </a:t>
            </a:r>
            <a:r>
              <a:rPr lang="en-US" altLang="en-US" sz="2800" dirty="0">
                <a:latin typeface="Calibri" panose="020F0502020204030204" pitchFamily="34" charset="0"/>
              </a:rPr>
              <a:t>?</a:t>
            </a:r>
            <a:r>
              <a:rPr lang="en-US" altLang="en-US" sz="2800" i="1" dirty="0">
                <a:latin typeface="Calibri" panose="020F0502020204030204" pitchFamily="34" charset="0"/>
              </a:rPr>
              <a:t>, </a:t>
            </a:r>
            <a:r>
              <a:rPr lang="en-US" altLang="en-US" sz="2800" dirty="0">
                <a:latin typeface="Calibri" panose="020F0502020204030204" pitchFamily="34" charset="0"/>
              </a:rPr>
              <a:t>Contemporary Physics (2014).</a:t>
            </a:r>
            <a:endParaRPr lang="en-US" altLang="en-US" sz="2800" dirty="0">
              <a:latin typeface="Times New Roman" panose="02020603050405020304" pitchFamily="18" charset="0"/>
            </a:endParaRPr>
          </a:p>
        </p:txBody>
      </p:sp>
    </p:spTree>
    <p:extLst>
      <p:ext uri="{BB962C8B-B14F-4D97-AF65-F5344CB8AC3E}">
        <p14:creationId xmlns="" xmlns:p14="http://schemas.microsoft.com/office/powerpoint/2010/main" val="328816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t="21136" b="17212"/>
          <a:stretch>
            <a:fillRect/>
          </a:stretch>
        </p:blipFill>
        <p:spPr bwMode="auto">
          <a:xfrm>
            <a:off x="1394222" y="1139416"/>
            <a:ext cx="6702029"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7284" name="TextBox 3"/>
          <p:cNvSpPr txBox="1">
            <a:spLocks noChangeArrowheads="1"/>
          </p:cNvSpPr>
          <p:nvPr/>
        </p:nvSpPr>
        <p:spPr bwMode="auto">
          <a:xfrm>
            <a:off x="1279922" y="537341"/>
            <a:ext cx="648072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600" b="1" dirty="0">
                <a:solidFill>
                  <a:srgbClr val="B6270A"/>
                </a:solidFill>
                <a:latin typeface="Calibri" panose="020F0502020204030204" pitchFamily="34" charset="0"/>
              </a:rPr>
              <a:t>Double refraction in calcite</a:t>
            </a:r>
          </a:p>
        </p:txBody>
      </p:sp>
      <p:sp>
        <p:nvSpPr>
          <p:cNvPr id="5" name="TextBox 3"/>
          <p:cNvSpPr txBox="1">
            <a:spLocks noChangeArrowheads="1"/>
          </p:cNvSpPr>
          <p:nvPr/>
        </p:nvSpPr>
        <p:spPr bwMode="auto">
          <a:xfrm>
            <a:off x="1279922" y="3165077"/>
            <a:ext cx="713821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latin typeface="Calibri" panose="020F0502020204030204" pitchFamily="34" charset="0"/>
              </a:rPr>
              <a:t>When an </a:t>
            </a:r>
            <a:r>
              <a:rPr lang="en-US" altLang="en-US" sz="2800" b="1" dirty="0" err="1">
                <a:latin typeface="Calibri" panose="020F0502020204030204" pitchFamily="34" charset="0"/>
              </a:rPr>
              <a:t>unpolarized</a:t>
            </a:r>
            <a:r>
              <a:rPr lang="en-US" altLang="en-US" sz="2800" b="1" dirty="0">
                <a:latin typeface="Calibri" panose="020F0502020204030204" pitchFamily="34" charset="0"/>
              </a:rPr>
              <a:t> light beam is incident normally on a calcite crystal, it usually splits up into two linearly polarized beams. </a:t>
            </a:r>
            <a:endParaRPr lang="en-US" altLang="en-US" sz="2800" b="1" dirty="0">
              <a:latin typeface="Times New Roman" panose="02020603050405020304" pitchFamily="18" charset="0"/>
            </a:endParaRPr>
          </a:p>
        </p:txBody>
      </p:sp>
    </p:spTree>
    <p:extLst>
      <p:ext uri="{BB962C8B-B14F-4D97-AF65-F5344CB8AC3E}">
        <p14:creationId xmlns="" xmlns:p14="http://schemas.microsoft.com/office/powerpoint/2010/main" val="1461282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t="21136" b="17212"/>
          <a:stretch>
            <a:fillRect/>
          </a:stretch>
        </p:blipFill>
        <p:spPr bwMode="auto">
          <a:xfrm>
            <a:off x="1394222" y="1139416"/>
            <a:ext cx="6702029"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0963" name="TextBox 3"/>
          <p:cNvSpPr txBox="1">
            <a:spLocks noChangeArrowheads="1"/>
          </p:cNvSpPr>
          <p:nvPr/>
        </p:nvSpPr>
        <p:spPr bwMode="auto">
          <a:xfrm>
            <a:off x="1279922" y="4626352"/>
            <a:ext cx="713821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smtClean="0">
                <a:solidFill>
                  <a:srgbClr val="C00000"/>
                </a:solidFill>
                <a:latin typeface="Calibri" panose="020F0502020204030204" pitchFamily="34" charset="0"/>
              </a:rPr>
              <a:t>Photograph courtesy Professor V Lakshminarayanan  </a:t>
            </a:r>
            <a:r>
              <a:rPr lang="en-US" altLang="en-US" sz="2400" dirty="0" smtClean="0">
                <a:latin typeface="Calibri" panose="020F0502020204030204" pitchFamily="34" charset="0"/>
              </a:rPr>
              <a:t>and adapted from G. </a:t>
            </a:r>
            <a:r>
              <a:rPr lang="en-US" altLang="en-US" sz="2400" dirty="0" err="1" smtClean="0">
                <a:latin typeface="Calibri" panose="020F0502020204030204" pitchFamily="34" charset="0"/>
              </a:rPr>
              <a:t>Ropars</a:t>
            </a:r>
            <a:r>
              <a:rPr lang="en-US" altLang="en-US" sz="2400" dirty="0" smtClean="0">
                <a:latin typeface="Calibri" panose="020F0502020204030204" pitchFamily="34" charset="0"/>
              </a:rPr>
              <a:t>, A. Le </a:t>
            </a:r>
            <a:r>
              <a:rPr lang="en-US" altLang="en-US" sz="2400" dirty="0" err="1" smtClean="0">
                <a:latin typeface="Calibri" panose="020F0502020204030204" pitchFamily="34" charset="0"/>
              </a:rPr>
              <a:t>Flocha</a:t>
            </a:r>
            <a:r>
              <a:rPr lang="en-US" altLang="en-US" sz="2400" dirty="0" smtClean="0">
                <a:latin typeface="Calibri" panose="020F0502020204030204" pitchFamily="34" charset="0"/>
              </a:rPr>
              <a:t> and V. Lakshminarayanan,  </a:t>
            </a:r>
            <a:r>
              <a:rPr lang="en-US" altLang="en-US" sz="2400" i="1" dirty="0" smtClean="0">
                <a:latin typeface="Calibri" panose="020F0502020204030204" pitchFamily="34" charset="0"/>
              </a:rPr>
              <a:t>The sunstone and </a:t>
            </a:r>
            <a:r>
              <a:rPr lang="en-US" altLang="en-US" sz="2400" i="1" dirty="0" err="1" smtClean="0">
                <a:latin typeface="Calibri" panose="020F0502020204030204" pitchFamily="34" charset="0"/>
              </a:rPr>
              <a:t>polarised</a:t>
            </a:r>
            <a:r>
              <a:rPr lang="en-US" altLang="en-US" sz="2400" i="1" dirty="0" smtClean="0">
                <a:latin typeface="Calibri" panose="020F0502020204030204" pitchFamily="34" charset="0"/>
              </a:rPr>
              <a:t> skylight: ancient Viking navigational tools </a:t>
            </a:r>
            <a:r>
              <a:rPr lang="en-US" altLang="en-US" sz="2400" dirty="0">
                <a:latin typeface="Calibri" panose="020F0502020204030204" pitchFamily="34" charset="0"/>
              </a:rPr>
              <a:t>?</a:t>
            </a:r>
            <a:r>
              <a:rPr lang="en-US" altLang="en-US" sz="2400" i="1" dirty="0">
                <a:latin typeface="Calibri" panose="020F0502020204030204" pitchFamily="34" charset="0"/>
              </a:rPr>
              <a:t>, </a:t>
            </a:r>
            <a:r>
              <a:rPr lang="en-US" altLang="en-US" sz="2400" dirty="0">
                <a:latin typeface="Calibri" panose="020F0502020204030204" pitchFamily="34" charset="0"/>
              </a:rPr>
              <a:t>Contemporary Physics (2014</a:t>
            </a:r>
            <a:r>
              <a:rPr lang="en-US" altLang="en-US" sz="2400" dirty="0" smtClean="0">
                <a:latin typeface="Calibri" panose="020F0502020204030204" pitchFamily="34" charset="0"/>
              </a:rPr>
              <a:t>).</a:t>
            </a:r>
            <a:endParaRPr lang="en-US" altLang="en-US" sz="2400" dirty="0">
              <a:latin typeface="Times New Roman" panose="02020603050405020304" pitchFamily="18" charset="0"/>
            </a:endParaRPr>
          </a:p>
        </p:txBody>
      </p:sp>
      <p:sp>
        <p:nvSpPr>
          <p:cNvPr id="97284" name="TextBox 3"/>
          <p:cNvSpPr txBox="1">
            <a:spLocks noChangeArrowheads="1"/>
          </p:cNvSpPr>
          <p:nvPr/>
        </p:nvSpPr>
        <p:spPr bwMode="auto">
          <a:xfrm>
            <a:off x="1279922" y="537341"/>
            <a:ext cx="648072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600" b="1" dirty="0">
                <a:solidFill>
                  <a:srgbClr val="B6270A"/>
                </a:solidFill>
                <a:latin typeface="Calibri" panose="020F0502020204030204" pitchFamily="34" charset="0"/>
              </a:rPr>
              <a:t>Double refraction in calcite</a:t>
            </a:r>
          </a:p>
        </p:txBody>
      </p:sp>
      <p:sp>
        <p:nvSpPr>
          <p:cNvPr id="5" name="TextBox 3"/>
          <p:cNvSpPr txBox="1">
            <a:spLocks noChangeArrowheads="1"/>
          </p:cNvSpPr>
          <p:nvPr/>
        </p:nvSpPr>
        <p:spPr bwMode="auto">
          <a:xfrm>
            <a:off x="1279922" y="3165077"/>
            <a:ext cx="7138218"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latin typeface="Calibri" panose="020F0502020204030204" pitchFamily="34" charset="0"/>
              </a:rPr>
              <a:t>When an </a:t>
            </a:r>
            <a:r>
              <a:rPr lang="en-US" altLang="en-US" sz="2800" b="1" dirty="0" err="1">
                <a:latin typeface="Calibri" panose="020F0502020204030204" pitchFamily="34" charset="0"/>
              </a:rPr>
              <a:t>unpolarized</a:t>
            </a:r>
            <a:r>
              <a:rPr lang="en-US" altLang="en-US" sz="2800" b="1" dirty="0">
                <a:latin typeface="Calibri" panose="020F0502020204030204" pitchFamily="34" charset="0"/>
              </a:rPr>
              <a:t> light beam is incident normally on a calcite crystal, it usually splits up into two linearly polarized beams. </a:t>
            </a:r>
            <a:endParaRPr lang="en-US" altLang="en-US" sz="2800" b="1" dirty="0">
              <a:latin typeface="Times New Roman" panose="02020603050405020304" pitchFamily="18" charset="0"/>
            </a:endParaRPr>
          </a:p>
        </p:txBody>
      </p:sp>
    </p:spTree>
    <p:extLst>
      <p:ext uri="{BB962C8B-B14F-4D97-AF65-F5344CB8AC3E}">
        <p14:creationId xmlns="" xmlns:p14="http://schemas.microsoft.com/office/powerpoint/2010/main" val="1461282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2364582" y="1791127"/>
            <a:ext cx="4637485" cy="2545130"/>
            <a:chOff x="1628775" y="1245168"/>
            <a:chExt cx="6183313" cy="3393507"/>
          </a:xfrm>
        </p:grpSpPr>
        <p:sp>
          <p:nvSpPr>
            <p:cNvPr id="98316" name="Rectangle 45"/>
            <p:cNvSpPr>
              <a:spLocks noChangeArrowheads="1"/>
            </p:cNvSpPr>
            <p:nvPr/>
          </p:nvSpPr>
          <p:spPr bwMode="auto">
            <a:xfrm>
              <a:off x="5529263" y="2992438"/>
              <a:ext cx="1185862" cy="71437"/>
            </a:xfrm>
            <a:prstGeom prst="rect">
              <a:avLst/>
            </a:prstGeom>
            <a:gradFill rotWithShape="0">
              <a:gsLst>
                <a:gs pos="0">
                  <a:srgbClr val="C0C0C0"/>
                </a:gs>
                <a:gs pos="50000">
                  <a:srgbClr val="8F8F8F"/>
                </a:gs>
                <a:gs pos="100000">
                  <a:srgbClr val="C0C0C0"/>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17" name="Rectangle 41"/>
            <p:cNvSpPr>
              <a:spLocks noChangeArrowheads="1"/>
            </p:cNvSpPr>
            <p:nvPr/>
          </p:nvSpPr>
          <p:spPr bwMode="auto">
            <a:xfrm>
              <a:off x="4331502" y="2079939"/>
              <a:ext cx="1207890" cy="1784498"/>
            </a:xfrm>
            <a:prstGeom prst="rect">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18" name="Text Box 43"/>
            <p:cNvSpPr txBox="1">
              <a:spLocks noChangeArrowheads="1"/>
            </p:cNvSpPr>
            <p:nvPr/>
          </p:nvSpPr>
          <p:spPr bwMode="auto">
            <a:xfrm>
              <a:off x="4505612" y="3527124"/>
              <a:ext cx="1225215" cy="499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50" b="1" dirty="0">
                  <a:latin typeface="Times New Roman" panose="02020603050405020304" pitchFamily="18" charset="0"/>
                </a:rPr>
                <a:t>Calcite</a:t>
              </a:r>
            </a:p>
          </p:txBody>
        </p:sp>
        <p:sp>
          <p:nvSpPr>
            <p:cNvPr id="98319" name="Rectangle 44"/>
            <p:cNvSpPr>
              <a:spLocks noChangeArrowheads="1"/>
            </p:cNvSpPr>
            <p:nvPr/>
          </p:nvSpPr>
          <p:spPr bwMode="auto">
            <a:xfrm rot="-1121633">
              <a:off x="4308961" y="2780992"/>
              <a:ext cx="1305050" cy="25648"/>
            </a:xfrm>
            <a:prstGeom prst="rect">
              <a:avLst/>
            </a:prstGeom>
            <a:gradFill rotWithShape="0">
              <a:gsLst>
                <a:gs pos="0">
                  <a:srgbClr val="FFFFFF"/>
                </a:gs>
                <a:gs pos="50000">
                  <a:srgbClr val="8F8F8F"/>
                </a:gs>
                <a:gs pos="100000">
                  <a:srgbClr val="FFFFFF"/>
                </a:gs>
              </a:gsLst>
              <a:lin ang="270000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20" name="Rectangle 45"/>
            <p:cNvSpPr>
              <a:spLocks noChangeArrowheads="1"/>
            </p:cNvSpPr>
            <p:nvPr/>
          </p:nvSpPr>
          <p:spPr bwMode="auto">
            <a:xfrm>
              <a:off x="4342384" y="2972189"/>
              <a:ext cx="1186127" cy="119692"/>
            </a:xfrm>
            <a:prstGeom prst="rect">
              <a:avLst/>
            </a:prstGeom>
            <a:gradFill rotWithShape="0">
              <a:gsLst>
                <a:gs pos="0">
                  <a:srgbClr val="C0C0C0"/>
                </a:gs>
                <a:gs pos="50000">
                  <a:srgbClr val="8F8F8F"/>
                </a:gs>
                <a:gs pos="100000">
                  <a:srgbClr val="C0C0C0"/>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21" name="Rectangle 46"/>
            <p:cNvSpPr>
              <a:spLocks noChangeArrowheads="1"/>
            </p:cNvSpPr>
            <p:nvPr/>
          </p:nvSpPr>
          <p:spPr bwMode="auto">
            <a:xfrm>
              <a:off x="5550274" y="2515183"/>
              <a:ext cx="1066426" cy="108811"/>
            </a:xfrm>
            <a:prstGeom prst="rect">
              <a:avLst/>
            </a:prstGeom>
            <a:gradFill rotWithShape="0">
              <a:gsLst>
                <a:gs pos="0">
                  <a:srgbClr val="FFFFFF"/>
                </a:gs>
                <a:gs pos="50000">
                  <a:srgbClr val="8F8F8F"/>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grpSp>
          <p:nvGrpSpPr>
            <p:cNvPr id="3" name="Group 48"/>
            <p:cNvGrpSpPr>
              <a:grpSpLocks/>
            </p:cNvGrpSpPr>
            <p:nvPr/>
          </p:nvGrpSpPr>
          <p:grpSpPr bwMode="auto">
            <a:xfrm>
              <a:off x="5680857" y="2482540"/>
              <a:ext cx="739969" cy="163216"/>
              <a:chOff x="7887" y="5641"/>
              <a:chExt cx="952" cy="210"/>
            </a:xfrm>
          </p:grpSpPr>
          <p:sp>
            <p:nvSpPr>
              <p:cNvPr id="98360" name="Line 49"/>
              <p:cNvSpPr>
                <a:spLocks noChangeShapeType="1"/>
              </p:cNvSpPr>
              <p:nvPr/>
            </p:nvSpPr>
            <p:spPr bwMode="auto">
              <a:xfrm>
                <a:off x="8657"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1" name="Line 50"/>
              <p:cNvSpPr>
                <a:spLocks noChangeShapeType="1"/>
              </p:cNvSpPr>
              <p:nvPr/>
            </p:nvSpPr>
            <p:spPr bwMode="auto">
              <a:xfrm>
                <a:off x="8839"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2" name="Line 51"/>
              <p:cNvSpPr>
                <a:spLocks noChangeShapeType="1"/>
              </p:cNvSpPr>
              <p:nvPr/>
            </p:nvSpPr>
            <p:spPr bwMode="auto">
              <a:xfrm>
                <a:off x="8461"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3" name="Line 52"/>
              <p:cNvSpPr>
                <a:spLocks noChangeShapeType="1"/>
              </p:cNvSpPr>
              <p:nvPr/>
            </p:nvSpPr>
            <p:spPr bwMode="auto">
              <a:xfrm>
                <a:off x="8265"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4" name="Line 53"/>
              <p:cNvSpPr>
                <a:spLocks noChangeShapeType="1"/>
              </p:cNvSpPr>
              <p:nvPr/>
            </p:nvSpPr>
            <p:spPr bwMode="auto">
              <a:xfrm>
                <a:off x="8083"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5" name="Line 54"/>
              <p:cNvSpPr>
                <a:spLocks noChangeShapeType="1"/>
              </p:cNvSpPr>
              <p:nvPr/>
            </p:nvSpPr>
            <p:spPr bwMode="auto">
              <a:xfrm>
                <a:off x="7887"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grpSp>
          <p:nvGrpSpPr>
            <p:cNvPr id="4" name="Group 55"/>
            <p:cNvGrpSpPr>
              <a:grpSpLocks/>
            </p:cNvGrpSpPr>
            <p:nvPr/>
          </p:nvGrpSpPr>
          <p:grpSpPr bwMode="auto">
            <a:xfrm>
              <a:off x="5637329" y="2993951"/>
              <a:ext cx="828579" cy="57514"/>
              <a:chOff x="7873" y="6283"/>
              <a:chExt cx="1066" cy="74"/>
            </a:xfrm>
          </p:grpSpPr>
          <p:sp>
            <p:nvSpPr>
              <p:cNvPr id="98355" name="Oval 56"/>
              <p:cNvSpPr>
                <a:spLocks noChangeArrowheads="1"/>
              </p:cNvSpPr>
              <p:nvPr/>
            </p:nvSpPr>
            <p:spPr bwMode="auto">
              <a:xfrm>
                <a:off x="864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6" name="Oval 57"/>
              <p:cNvSpPr>
                <a:spLocks noChangeArrowheads="1"/>
              </p:cNvSpPr>
              <p:nvPr/>
            </p:nvSpPr>
            <p:spPr bwMode="auto">
              <a:xfrm>
                <a:off x="8389" y="6285"/>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7" name="Oval 58"/>
              <p:cNvSpPr>
                <a:spLocks noChangeArrowheads="1"/>
              </p:cNvSpPr>
              <p:nvPr/>
            </p:nvSpPr>
            <p:spPr bwMode="auto">
              <a:xfrm>
                <a:off x="812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8" name="Oval 59"/>
              <p:cNvSpPr>
                <a:spLocks noChangeArrowheads="1"/>
              </p:cNvSpPr>
              <p:nvPr/>
            </p:nvSpPr>
            <p:spPr bwMode="auto">
              <a:xfrm>
                <a:off x="787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9" name="Oval 60"/>
              <p:cNvSpPr>
                <a:spLocks noChangeArrowheads="1"/>
              </p:cNvSpPr>
              <p:nvPr/>
            </p:nvSpPr>
            <p:spPr bwMode="auto">
              <a:xfrm>
                <a:off x="8867" y="6285"/>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grpSp>
        <p:sp>
          <p:nvSpPr>
            <p:cNvPr id="98324" name="Line 61"/>
            <p:cNvSpPr>
              <a:spLocks noChangeShapeType="1"/>
            </p:cNvSpPr>
            <p:nvPr/>
          </p:nvSpPr>
          <p:spPr bwMode="auto">
            <a:xfrm>
              <a:off x="5223817" y="2602232"/>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5" name="Line 62"/>
            <p:cNvSpPr>
              <a:spLocks noChangeShapeType="1"/>
            </p:cNvSpPr>
            <p:nvPr/>
          </p:nvSpPr>
          <p:spPr bwMode="auto">
            <a:xfrm>
              <a:off x="5343518" y="2558707"/>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6" name="Line 63"/>
            <p:cNvSpPr>
              <a:spLocks noChangeShapeType="1"/>
            </p:cNvSpPr>
            <p:nvPr/>
          </p:nvSpPr>
          <p:spPr bwMode="auto">
            <a:xfrm>
              <a:off x="5082353" y="2645756"/>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7" name="Line 64"/>
            <p:cNvSpPr>
              <a:spLocks noChangeShapeType="1"/>
            </p:cNvSpPr>
            <p:nvPr/>
          </p:nvSpPr>
          <p:spPr bwMode="auto">
            <a:xfrm>
              <a:off x="4940888" y="2700161"/>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8" name="Line 65"/>
            <p:cNvSpPr>
              <a:spLocks noChangeShapeType="1"/>
            </p:cNvSpPr>
            <p:nvPr/>
          </p:nvSpPr>
          <p:spPr bwMode="auto">
            <a:xfrm>
              <a:off x="4788542" y="2754567"/>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9" name="Line 66"/>
            <p:cNvSpPr>
              <a:spLocks noChangeShapeType="1"/>
            </p:cNvSpPr>
            <p:nvPr/>
          </p:nvSpPr>
          <p:spPr bwMode="auto">
            <a:xfrm>
              <a:off x="4647077" y="2798091"/>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30" name="Freeform 74"/>
            <p:cNvSpPr>
              <a:spLocks/>
            </p:cNvSpPr>
            <p:nvPr/>
          </p:nvSpPr>
          <p:spPr bwMode="auto">
            <a:xfrm flipH="1">
              <a:off x="6038405" y="2057400"/>
              <a:ext cx="222302" cy="415813"/>
            </a:xfrm>
            <a:custGeom>
              <a:avLst/>
              <a:gdLst>
                <a:gd name="T0" fmla="*/ 0 w 868"/>
                <a:gd name="T1" fmla="*/ 2147483646 h 350"/>
                <a:gd name="T2" fmla="*/ 0 w 868"/>
                <a:gd name="T3" fmla="*/ 2147483646 h 350"/>
                <a:gd name="T4" fmla="*/ 0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cxnSp>
          <p:nvCxnSpPr>
            <p:cNvPr id="12" name="Straight Connector 11"/>
            <p:cNvCxnSpPr/>
            <p:nvPr/>
          </p:nvCxnSpPr>
          <p:spPr bwMode="auto">
            <a:xfrm>
              <a:off x="7019925" y="257333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a:off x="7019925" y="3022600"/>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8333" name="Object 14"/>
            <p:cNvGraphicFramePr>
              <a:graphicFrameLocks noChangeAspect="1"/>
            </p:cNvGraphicFramePr>
            <p:nvPr/>
          </p:nvGraphicFramePr>
          <p:xfrm>
            <a:off x="7380288" y="2308225"/>
            <a:ext cx="431800" cy="528638"/>
          </p:xfrm>
          <a:graphic>
            <a:graphicData uri="http://schemas.openxmlformats.org/presentationml/2006/ole">
              <p:oleObj spid="_x0000_s1629186" name="Equation" r:id="rId3" imgW="190500" imgH="228600" progId="Equation.DSMT4">
                <p:embed/>
              </p:oleObj>
            </a:graphicData>
          </a:graphic>
        </p:graphicFrame>
        <p:graphicFrame>
          <p:nvGraphicFramePr>
            <p:cNvPr id="98334" name="Object 15"/>
            <p:cNvGraphicFramePr>
              <a:graphicFrameLocks noChangeAspect="1"/>
            </p:cNvGraphicFramePr>
            <p:nvPr/>
          </p:nvGraphicFramePr>
          <p:xfrm>
            <a:off x="7351713" y="2813050"/>
            <a:ext cx="460375" cy="528638"/>
          </p:xfrm>
          <a:graphic>
            <a:graphicData uri="http://schemas.openxmlformats.org/presentationml/2006/ole">
              <p:oleObj spid="_x0000_s1629187" name="Equation" r:id="rId4" imgW="203112" imgH="228501" progId="Equation.DSMT4">
                <p:embed/>
              </p:oleObj>
            </a:graphicData>
          </a:graphic>
        </p:graphicFrame>
        <p:sp>
          <p:nvSpPr>
            <p:cNvPr id="98335" name="Text Box 70"/>
            <p:cNvSpPr txBox="1">
              <a:spLocks noChangeArrowheads="1"/>
            </p:cNvSpPr>
            <p:nvPr/>
          </p:nvSpPr>
          <p:spPr bwMode="auto">
            <a:xfrm>
              <a:off x="5852556" y="1245168"/>
              <a:ext cx="1743632"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dirty="0">
                  <a:latin typeface="Calibri" panose="020F0502020204030204" pitchFamily="34" charset="0"/>
                </a:rPr>
                <a:t>x</a:t>
              </a:r>
              <a:r>
                <a:rPr lang="en-US" altLang="en-US" sz="1800" b="1" dirty="0">
                  <a:latin typeface="Calibri" panose="020F0502020204030204" pitchFamily="34" charset="0"/>
                </a:rPr>
                <a:t>-polarized beam</a:t>
              </a:r>
            </a:p>
          </p:txBody>
        </p:sp>
        <p:sp>
          <p:nvSpPr>
            <p:cNvPr id="98336" name="Text Box 70"/>
            <p:cNvSpPr txBox="1">
              <a:spLocks noChangeArrowheads="1"/>
            </p:cNvSpPr>
            <p:nvPr/>
          </p:nvSpPr>
          <p:spPr bwMode="auto">
            <a:xfrm>
              <a:off x="5791199" y="3549650"/>
              <a:ext cx="1804988" cy="87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dirty="0">
                  <a:latin typeface="Calibri" panose="020F0502020204030204" pitchFamily="34" charset="0"/>
                </a:rPr>
                <a:t>y</a:t>
              </a:r>
              <a:r>
                <a:rPr lang="en-US" altLang="en-US" sz="1800" b="1" dirty="0">
                  <a:latin typeface="Calibri" panose="020F0502020204030204" pitchFamily="34" charset="0"/>
                </a:rPr>
                <a:t>-polarized beam</a:t>
              </a:r>
            </a:p>
          </p:txBody>
        </p:sp>
        <p:sp>
          <p:nvSpPr>
            <p:cNvPr id="98337" name="Text Box 70"/>
            <p:cNvSpPr txBox="1">
              <a:spLocks noChangeArrowheads="1"/>
            </p:cNvSpPr>
            <p:nvPr/>
          </p:nvSpPr>
          <p:spPr bwMode="auto">
            <a:xfrm>
              <a:off x="4327525" y="3930650"/>
              <a:ext cx="1531938"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500" b="1" i="1" dirty="0">
                  <a:latin typeface="Times New Roman" panose="02020603050405020304" pitchFamily="18" charset="0"/>
                </a:rPr>
                <a:t>x-y</a:t>
              </a:r>
              <a:r>
                <a:rPr lang="en-US" altLang="en-US" sz="1500" b="1" dirty="0">
                  <a:latin typeface="Times New Roman" panose="02020603050405020304" pitchFamily="18" charset="0"/>
                </a:rPr>
                <a:t> device</a:t>
              </a:r>
            </a:p>
          </p:txBody>
        </p:sp>
        <p:sp>
          <p:nvSpPr>
            <p:cNvPr id="98338" name="Freeform 74"/>
            <p:cNvSpPr>
              <a:spLocks/>
            </p:cNvSpPr>
            <p:nvPr/>
          </p:nvSpPr>
          <p:spPr bwMode="auto">
            <a:xfrm flipH="1" flipV="1">
              <a:off x="6038850" y="3124200"/>
              <a:ext cx="355600" cy="477838"/>
            </a:xfrm>
            <a:custGeom>
              <a:avLst/>
              <a:gdLst>
                <a:gd name="T0" fmla="*/ 2147483646 w 868"/>
                <a:gd name="T1" fmla="*/ 2147483646 h 350"/>
                <a:gd name="T2" fmla="*/ 2147483646 w 868"/>
                <a:gd name="T3" fmla="*/ 2147483646 h 350"/>
                <a:gd name="T4" fmla="*/ 2147483646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98339" name="Oval 57"/>
            <p:cNvSpPr>
              <a:spLocks noChangeArrowheads="1"/>
            </p:cNvSpPr>
            <p:nvPr/>
          </p:nvSpPr>
          <p:spPr bwMode="auto">
            <a:xfrm>
              <a:off x="4638675" y="3005138"/>
              <a:ext cx="55563" cy="5556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0" name="Oval 57"/>
            <p:cNvSpPr>
              <a:spLocks noChangeArrowheads="1"/>
            </p:cNvSpPr>
            <p:nvPr/>
          </p:nvSpPr>
          <p:spPr bwMode="auto">
            <a:xfrm>
              <a:off x="478155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1" name="Oval 57"/>
            <p:cNvSpPr>
              <a:spLocks noChangeArrowheads="1"/>
            </p:cNvSpPr>
            <p:nvPr/>
          </p:nvSpPr>
          <p:spPr bwMode="auto">
            <a:xfrm>
              <a:off x="4943475"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2" name="Oval 57"/>
            <p:cNvSpPr>
              <a:spLocks noChangeArrowheads="1"/>
            </p:cNvSpPr>
            <p:nvPr/>
          </p:nvSpPr>
          <p:spPr bwMode="auto">
            <a:xfrm>
              <a:off x="508635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3" name="Oval 57"/>
            <p:cNvSpPr>
              <a:spLocks noChangeArrowheads="1"/>
            </p:cNvSpPr>
            <p:nvPr/>
          </p:nvSpPr>
          <p:spPr bwMode="auto">
            <a:xfrm>
              <a:off x="521970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4" name="Oval 57"/>
            <p:cNvSpPr>
              <a:spLocks noChangeArrowheads="1"/>
            </p:cNvSpPr>
            <p:nvPr/>
          </p:nvSpPr>
          <p:spPr bwMode="auto">
            <a:xfrm>
              <a:off x="5343525" y="3021013"/>
              <a:ext cx="55563" cy="5556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5" name="Rectangle 42"/>
            <p:cNvSpPr>
              <a:spLocks noChangeArrowheads="1"/>
            </p:cNvSpPr>
            <p:nvPr/>
          </p:nvSpPr>
          <p:spPr bwMode="auto">
            <a:xfrm>
              <a:off x="2074863" y="2984500"/>
              <a:ext cx="2262187" cy="120650"/>
            </a:xfrm>
            <a:prstGeom prst="rect">
              <a:avLst/>
            </a:prstGeom>
            <a:gradFill rotWithShape="0">
              <a:gsLst>
                <a:gs pos="0">
                  <a:srgbClr val="FFFFFF"/>
                </a:gs>
                <a:gs pos="50000">
                  <a:srgbClr val="292929"/>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6" name="Freeform 69"/>
            <p:cNvSpPr>
              <a:spLocks/>
            </p:cNvSpPr>
            <p:nvPr/>
          </p:nvSpPr>
          <p:spPr bwMode="auto">
            <a:xfrm rot="1172647">
              <a:off x="2216150" y="3224213"/>
              <a:ext cx="188913" cy="500062"/>
            </a:xfrm>
            <a:custGeom>
              <a:avLst/>
              <a:gdLst>
                <a:gd name="T0" fmla="*/ 0 w 243"/>
                <a:gd name="T1" fmla="*/ 0 h 644"/>
                <a:gd name="T2" fmla="*/ 0 w 243"/>
                <a:gd name="T3" fmla="*/ 0 h 644"/>
                <a:gd name="T4" fmla="*/ 0 w 243"/>
                <a:gd name="T5" fmla="*/ 0 h 644"/>
                <a:gd name="T6" fmla="*/ 0 w 243"/>
                <a:gd name="T7" fmla="*/ 2147483646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98347" name="Text Box 70"/>
            <p:cNvSpPr txBox="1">
              <a:spLocks noChangeArrowheads="1"/>
            </p:cNvSpPr>
            <p:nvPr/>
          </p:nvSpPr>
          <p:spPr bwMode="auto">
            <a:xfrm>
              <a:off x="1760538" y="3648075"/>
              <a:ext cx="1827212"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50" b="1">
                  <a:latin typeface="Times New Roman" panose="02020603050405020304" pitchFamily="18" charset="0"/>
                </a:rPr>
                <a:t>45 degree polarized </a:t>
              </a:r>
            </a:p>
            <a:p>
              <a:pPr eaLnBrk="1" hangingPunct="1">
                <a:spcBef>
                  <a:spcPct val="0"/>
                </a:spcBef>
                <a:buFontTx/>
                <a:buNone/>
              </a:pPr>
              <a:r>
                <a:rPr lang="en-US" altLang="en-US" sz="1350" b="1">
                  <a:latin typeface="Times New Roman" panose="02020603050405020304" pitchFamily="18" charset="0"/>
                </a:rPr>
                <a:t>beam</a:t>
              </a:r>
            </a:p>
          </p:txBody>
        </p:sp>
        <p:sp>
          <p:nvSpPr>
            <p:cNvPr id="98348" name="Line 76"/>
            <p:cNvSpPr>
              <a:spLocks noChangeShapeType="1"/>
            </p:cNvSpPr>
            <p:nvPr/>
          </p:nvSpPr>
          <p:spPr bwMode="auto">
            <a:xfrm>
              <a:off x="1628775" y="3060700"/>
              <a:ext cx="28257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pSp>
          <p:nvGrpSpPr>
            <p:cNvPr id="5" name="Group 149"/>
            <p:cNvGrpSpPr>
              <a:grpSpLocks/>
            </p:cNvGrpSpPr>
            <p:nvPr/>
          </p:nvGrpSpPr>
          <p:grpSpPr bwMode="auto">
            <a:xfrm>
              <a:off x="2074863" y="2886075"/>
              <a:ext cx="620712" cy="315913"/>
              <a:chOff x="391" y="912"/>
              <a:chExt cx="391" cy="199"/>
            </a:xfrm>
          </p:grpSpPr>
          <p:sp>
            <p:nvSpPr>
              <p:cNvPr id="98350" name="Line 138"/>
              <p:cNvSpPr>
                <a:spLocks noChangeShapeType="1"/>
              </p:cNvSpPr>
              <p:nvPr/>
            </p:nvSpPr>
            <p:spPr bwMode="auto">
              <a:xfrm rot="-8334550">
                <a:off x="391"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1" name="Line 145"/>
              <p:cNvSpPr>
                <a:spLocks noChangeShapeType="1"/>
              </p:cNvSpPr>
              <p:nvPr/>
            </p:nvSpPr>
            <p:spPr bwMode="auto">
              <a:xfrm rot="-8334550">
                <a:off x="487"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2" name="Line 146"/>
              <p:cNvSpPr>
                <a:spLocks noChangeShapeType="1"/>
              </p:cNvSpPr>
              <p:nvPr/>
            </p:nvSpPr>
            <p:spPr bwMode="auto">
              <a:xfrm rot="-8334550">
                <a:off x="583"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3" name="Line 147"/>
              <p:cNvSpPr>
                <a:spLocks noChangeShapeType="1"/>
              </p:cNvSpPr>
              <p:nvPr/>
            </p:nvSpPr>
            <p:spPr bwMode="auto">
              <a:xfrm rot="-8334550">
                <a:off x="679"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4" name="Line 148"/>
              <p:cNvSpPr>
                <a:spLocks noChangeShapeType="1"/>
              </p:cNvSpPr>
              <p:nvPr/>
            </p:nvSpPr>
            <p:spPr bwMode="auto">
              <a:xfrm rot="-8334550">
                <a:off x="775"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grpSp>
      <p:grpSp>
        <p:nvGrpSpPr>
          <p:cNvPr id="6" name="Group 43"/>
          <p:cNvGrpSpPr>
            <a:grpSpLocks/>
          </p:cNvGrpSpPr>
          <p:nvPr/>
        </p:nvGrpSpPr>
        <p:grpSpPr bwMode="auto">
          <a:xfrm>
            <a:off x="2897982" y="1657350"/>
            <a:ext cx="921544" cy="1191171"/>
            <a:chOff x="982663" y="0"/>
            <a:chExt cx="1303337" cy="1831530"/>
          </a:xfrm>
        </p:grpSpPr>
        <p:sp>
          <p:nvSpPr>
            <p:cNvPr id="98308" name="Line 76"/>
            <p:cNvSpPr>
              <a:spLocks noChangeShapeType="1"/>
            </p:cNvSpPr>
            <p:nvPr/>
          </p:nvSpPr>
          <p:spPr bwMode="auto">
            <a:xfrm>
              <a:off x="1622425" y="1622425"/>
              <a:ext cx="28257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98309" name="Line 91"/>
            <p:cNvSpPr>
              <a:spLocks noChangeShapeType="1"/>
            </p:cNvSpPr>
            <p:nvPr/>
          </p:nvSpPr>
          <p:spPr bwMode="auto">
            <a:xfrm flipV="1">
              <a:off x="1143000" y="412750"/>
              <a:ext cx="0" cy="8382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98310" name="Line 92"/>
            <p:cNvSpPr>
              <a:spLocks noChangeShapeType="1"/>
            </p:cNvSpPr>
            <p:nvPr/>
          </p:nvSpPr>
          <p:spPr bwMode="auto">
            <a:xfrm rot="5400000" flipV="1">
              <a:off x="1627188" y="920750"/>
              <a:ext cx="0" cy="8382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98311" name="Oval 93"/>
            <p:cNvSpPr>
              <a:spLocks noChangeArrowheads="1"/>
            </p:cNvSpPr>
            <p:nvPr/>
          </p:nvSpPr>
          <p:spPr bwMode="auto">
            <a:xfrm>
              <a:off x="1057275" y="1250950"/>
              <a:ext cx="152400" cy="152400"/>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8312" name="Text Box 94"/>
            <p:cNvSpPr txBox="1">
              <a:spLocks noChangeArrowheads="1"/>
            </p:cNvSpPr>
            <p:nvPr/>
          </p:nvSpPr>
          <p:spPr bwMode="auto">
            <a:xfrm>
              <a:off x="982663" y="0"/>
              <a:ext cx="685800"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x</a:t>
              </a:r>
            </a:p>
          </p:txBody>
        </p:sp>
        <p:sp>
          <p:nvSpPr>
            <p:cNvPr id="98313" name="Text Box 95"/>
            <p:cNvSpPr txBox="1">
              <a:spLocks noChangeArrowheads="1"/>
            </p:cNvSpPr>
            <p:nvPr/>
          </p:nvSpPr>
          <p:spPr bwMode="auto">
            <a:xfrm>
              <a:off x="1981201" y="1066800"/>
              <a:ext cx="304799"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z</a:t>
              </a:r>
            </a:p>
          </p:txBody>
        </p:sp>
        <p:sp>
          <p:nvSpPr>
            <p:cNvPr id="98314" name="Text Box 96"/>
            <p:cNvSpPr txBox="1">
              <a:spLocks noChangeArrowheads="1"/>
            </p:cNvSpPr>
            <p:nvPr/>
          </p:nvSpPr>
          <p:spPr bwMode="auto">
            <a:xfrm>
              <a:off x="990600" y="1263650"/>
              <a:ext cx="304799"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y</a:t>
              </a:r>
            </a:p>
          </p:txBody>
        </p:sp>
        <p:sp>
          <p:nvSpPr>
            <p:cNvPr id="98315" name="Text Box 99"/>
            <p:cNvSpPr txBox="1">
              <a:spLocks noChangeArrowheads="1"/>
            </p:cNvSpPr>
            <p:nvPr/>
          </p:nvSpPr>
          <p:spPr bwMode="auto">
            <a:xfrm>
              <a:off x="1001803" y="969933"/>
              <a:ext cx="381000"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latin typeface="Times New Roman" panose="02020603050405020304" pitchFamily="18" charset="0"/>
                </a:rPr>
                <a:t>.</a:t>
              </a:r>
            </a:p>
          </p:txBody>
        </p:sp>
      </p:grpSp>
      <p:sp>
        <p:nvSpPr>
          <p:cNvPr id="63" name="Rectangle 62"/>
          <p:cNvSpPr/>
          <p:nvPr/>
        </p:nvSpPr>
        <p:spPr>
          <a:xfrm>
            <a:off x="1907704" y="2420888"/>
            <a:ext cx="72008" cy="15121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74"/>
          <p:cNvSpPr>
            <a:spLocks/>
          </p:cNvSpPr>
          <p:nvPr/>
        </p:nvSpPr>
        <p:spPr bwMode="auto">
          <a:xfrm flipH="1">
            <a:off x="1979712" y="1268760"/>
            <a:ext cx="432048" cy="1080120"/>
          </a:xfrm>
          <a:custGeom>
            <a:avLst/>
            <a:gdLst>
              <a:gd name="T0" fmla="*/ 0 w 868"/>
              <a:gd name="T1" fmla="*/ 2147483646 h 350"/>
              <a:gd name="T2" fmla="*/ 0 w 868"/>
              <a:gd name="T3" fmla="*/ 2147483646 h 350"/>
              <a:gd name="T4" fmla="*/ 0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381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65" name="TextBox 64"/>
          <p:cNvSpPr txBox="1"/>
          <p:nvPr/>
        </p:nvSpPr>
        <p:spPr>
          <a:xfrm>
            <a:off x="1835696" y="764704"/>
            <a:ext cx="1728192" cy="461665"/>
          </a:xfrm>
          <a:prstGeom prst="rect">
            <a:avLst/>
          </a:prstGeom>
          <a:noFill/>
        </p:spPr>
        <p:txBody>
          <a:bodyPr wrap="square" rtlCol="0">
            <a:spAutoFit/>
          </a:bodyPr>
          <a:lstStyle/>
          <a:p>
            <a:r>
              <a:rPr lang="en-US" b="1" dirty="0" smtClean="0">
                <a:latin typeface="Calibri" pitchFamily="34" charset="0"/>
              </a:rPr>
              <a:t>Polaroid</a:t>
            </a:r>
            <a:endParaRPr lang="en-US" b="1" dirty="0">
              <a:latin typeface="Calibri" pitchFamily="34" charset="0"/>
            </a:endParaRPr>
          </a:p>
        </p:txBody>
      </p:sp>
      <p:pic>
        <p:nvPicPr>
          <p:cNvPr id="66" name="Picture 65"/>
          <p:cNvPicPr>
            <a:picLocks noChangeAspect="1"/>
          </p:cNvPicPr>
          <p:nvPr/>
        </p:nvPicPr>
        <p:blipFill rotWithShape="1">
          <a:blip r:embed="rId5" cstate="print"/>
          <a:srcRect l="39170" t="47971" r="41932"/>
          <a:stretch/>
        </p:blipFill>
        <p:spPr>
          <a:xfrm rot="16200000">
            <a:off x="824422" y="2641204"/>
            <a:ext cx="366164" cy="1008082"/>
          </a:xfrm>
          <a:prstGeom prst="rect">
            <a:avLst/>
          </a:prstGeom>
        </p:spPr>
      </p:pic>
      <p:sp>
        <p:nvSpPr>
          <p:cNvPr id="67" name="TextBox 66"/>
          <p:cNvSpPr txBox="1"/>
          <p:nvPr/>
        </p:nvSpPr>
        <p:spPr>
          <a:xfrm>
            <a:off x="539581" y="3286725"/>
            <a:ext cx="1008083" cy="646331"/>
          </a:xfrm>
          <a:prstGeom prst="rect">
            <a:avLst/>
          </a:prstGeom>
          <a:noFill/>
        </p:spPr>
        <p:txBody>
          <a:bodyPr wrap="square" rtlCol="0">
            <a:spAutoFit/>
          </a:bodyPr>
          <a:lstStyle/>
          <a:p>
            <a:r>
              <a:rPr lang="en-US" sz="1800" b="1" dirty="0">
                <a:solidFill>
                  <a:srgbClr val="FF0000"/>
                </a:solidFill>
              </a:rPr>
              <a:t>Sodium Lamp</a:t>
            </a:r>
          </a:p>
        </p:txBody>
      </p:sp>
      <p:cxnSp>
        <p:nvCxnSpPr>
          <p:cNvPr id="70" name="Straight Connector 69"/>
          <p:cNvCxnSpPr/>
          <p:nvPr/>
        </p:nvCxnSpPr>
        <p:spPr>
          <a:xfrm flipV="1">
            <a:off x="1619672" y="2180982"/>
            <a:ext cx="0" cy="9361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1619672" y="3220816"/>
            <a:ext cx="0" cy="93610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35164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2364582" y="1791127"/>
            <a:ext cx="4637485" cy="2545130"/>
            <a:chOff x="1628775" y="1245168"/>
            <a:chExt cx="6183313" cy="3393507"/>
          </a:xfrm>
        </p:grpSpPr>
        <p:sp>
          <p:nvSpPr>
            <p:cNvPr id="98316" name="Rectangle 45"/>
            <p:cNvSpPr>
              <a:spLocks noChangeArrowheads="1"/>
            </p:cNvSpPr>
            <p:nvPr/>
          </p:nvSpPr>
          <p:spPr bwMode="auto">
            <a:xfrm>
              <a:off x="5529263" y="2992438"/>
              <a:ext cx="1185862" cy="71437"/>
            </a:xfrm>
            <a:prstGeom prst="rect">
              <a:avLst/>
            </a:prstGeom>
            <a:gradFill rotWithShape="0">
              <a:gsLst>
                <a:gs pos="0">
                  <a:srgbClr val="C0C0C0"/>
                </a:gs>
                <a:gs pos="50000">
                  <a:srgbClr val="8F8F8F"/>
                </a:gs>
                <a:gs pos="100000">
                  <a:srgbClr val="C0C0C0"/>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17" name="Rectangle 41"/>
            <p:cNvSpPr>
              <a:spLocks noChangeArrowheads="1"/>
            </p:cNvSpPr>
            <p:nvPr/>
          </p:nvSpPr>
          <p:spPr bwMode="auto">
            <a:xfrm>
              <a:off x="4331502" y="2079939"/>
              <a:ext cx="1207890" cy="1784498"/>
            </a:xfrm>
            <a:prstGeom prst="rect">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18" name="Text Box 43"/>
            <p:cNvSpPr txBox="1">
              <a:spLocks noChangeArrowheads="1"/>
            </p:cNvSpPr>
            <p:nvPr/>
          </p:nvSpPr>
          <p:spPr bwMode="auto">
            <a:xfrm>
              <a:off x="4505612" y="3527124"/>
              <a:ext cx="1225215" cy="4997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50" b="1" dirty="0">
                  <a:latin typeface="Times New Roman" panose="02020603050405020304" pitchFamily="18" charset="0"/>
                </a:rPr>
                <a:t>Calcite</a:t>
              </a:r>
            </a:p>
          </p:txBody>
        </p:sp>
        <p:sp>
          <p:nvSpPr>
            <p:cNvPr id="98319" name="Rectangle 44"/>
            <p:cNvSpPr>
              <a:spLocks noChangeArrowheads="1"/>
            </p:cNvSpPr>
            <p:nvPr/>
          </p:nvSpPr>
          <p:spPr bwMode="auto">
            <a:xfrm rot="-1121633">
              <a:off x="4308961" y="2780992"/>
              <a:ext cx="1305050" cy="25648"/>
            </a:xfrm>
            <a:prstGeom prst="rect">
              <a:avLst/>
            </a:prstGeom>
            <a:gradFill rotWithShape="0">
              <a:gsLst>
                <a:gs pos="0">
                  <a:srgbClr val="FFFFFF"/>
                </a:gs>
                <a:gs pos="50000">
                  <a:srgbClr val="8F8F8F"/>
                </a:gs>
                <a:gs pos="100000">
                  <a:srgbClr val="FFFFFF"/>
                </a:gs>
              </a:gsLst>
              <a:lin ang="2700000" scaled="1"/>
            </a:gradFill>
            <a:ln w="9525">
              <a:miter lim="800000"/>
              <a:headEnd/>
              <a:tailEnd/>
            </a:ln>
            <a:effectLst/>
            <a:scene3d>
              <a:camera prst="legacyObliqueTopRight"/>
              <a:lightRig rig="legacyFlat3" dir="b"/>
            </a:scene3d>
            <a:sp3d extrusionH="1254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20" name="Rectangle 45"/>
            <p:cNvSpPr>
              <a:spLocks noChangeArrowheads="1"/>
            </p:cNvSpPr>
            <p:nvPr/>
          </p:nvSpPr>
          <p:spPr bwMode="auto">
            <a:xfrm>
              <a:off x="4342384" y="2972189"/>
              <a:ext cx="1186127" cy="119692"/>
            </a:xfrm>
            <a:prstGeom prst="rect">
              <a:avLst/>
            </a:prstGeom>
            <a:gradFill rotWithShape="0">
              <a:gsLst>
                <a:gs pos="0">
                  <a:srgbClr val="C0C0C0"/>
                </a:gs>
                <a:gs pos="50000">
                  <a:srgbClr val="8F8F8F"/>
                </a:gs>
                <a:gs pos="100000">
                  <a:srgbClr val="C0C0C0"/>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21" name="Rectangle 46"/>
            <p:cNvSpPr>
              <a:spLocks noChangeArrowheads="1"/>
            </p:cNvSpPr>
            <p:nvPr/>
          </p:nvSpPr>
          <p:spPr bwMode="auto">
            <a:xfrm>
              <a:off x="5550274" y="2515183"/>
              <a:ext cx="1066426" cy="108811"/>
            </a:xfrm>
            <a:prstGeom prst="rect">
              <a:avLst/>
            </a:prstGeom>
            <a:gradFill rotWithShape="0">
              <a:gsLst>
                <a:gs pos="0">
                  <a:srgbClr val="FFFFFF"/>
                </a:gs>
                <a:gs pos="50000">
                  <a:srgbClr val="8F8F8F"/>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grpSp>
          <p:nvGrpSpPr>
            <p:cNvPr id="3" name="Group 48"/>
            <p:cNvGrpSpPr>
              <a:grpSpLocks/>
            </p:cNvGrpSpPr>
            <p:nvPr/>
          </p:nvGrpSpPr>
          <p:grpSpPr bwMode="auto">
            <a:xfrm>
              <a:off x="5680857" y="2482540"/>
              <a:ext cx="739969" cy="163216"/>
              <a:chOff x="7887" y="5641"/>
              <a:chExt cx="952" cy="210"/>
            </a:xfrm>
          </p:grpSpPr>
          <p:sp>
            <p:nvSpPr>
              <p:cNvPr id="98360" name="Line 49"/>
              <p:cNvSpPr>
                <a:spLocks noChangeShapeType="1"/>
              </p:cNvSpPr>
              <p:nvPr/>
            </p:nvSpPr>
            <p:spPr bwMode="auto">
              <a:xfrm>
                <a:off x="8657"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1" name="Line 50"/>
              <p:cNvSpPr>
                <a:spLocks noChangeShapeType="1"/>
              </p:cNvSpPr>
              <p:nvPr/>
            </p:nvSpPr>
            <p:spPr bwMode="auto">
              <a:xfrm>
                <a:off x="8839"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2" name="Line 51"/>
              <p:cNvSpPr>
                <a:spLocks noChangeShapeType="1"/>
              </p:cNvSpPr>
              <p:nvPr/>
            </p:nvSpPr>
            <p:spPr bwMode="auto">
              <a:xfrm>
                <a:off x="8461"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3" name="Line 52"/>
              <p:cNvSpPr>
                <a:spLocks noChangeShapeType="1"/>
              </p:cNvSpPr>
              <p:nvPr/>
            </p:nvSpPr>
            <p:spPr bwMode="auto">
              <a:xfrm>
                <a:off x="8265"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4" name="Line 53"/>
              <p:cNvSpPr>
                <a:spLocks noChangeShapeType="1"/>
              </p:cNvSpPr>
              <p:nvPr/>
            </p:nvSpPr>
            <p:spPr bwMode="auto">
              <a:xfrm>
                <a:off x="8083"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65" name="Line 54"/>
              <p:cNvSpPr>
                <a:spLocks noChangeShapeType="1"/>
              </p:cNvSpPr>
              <p:nvPr/>
            </p:nvSpPr>
            <p:spPr bwMode="auto">
              <a:xfrm>
                <a:off x="7887" y="5641"/>
                <a:ext cx="0" cy="21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grpSp>
          <p:nvGrpSpPr>
            <p:cNvPr id="4" name="Group 55"/>
            <p:cNvGrpSpPr>
              <a:grpSpLocks/>
            </p:cNvGrpSpPr>
            <p:nvPr/>
          </p:nvGrpSpPr>
          <p:grpSpPr bwMode="auto">
            <a:xfrm>
              <a:off x="5637329" y="2993951"/>
              <a:ext cx="828579" cy="57514"/>
              <a:chOff x="7873" y="6283"/>
              <a:chExt cx="1066" cy="74"/>
            </a:xfrm>
          </p:grpSpPr>
          <p:sp>
            <p:nvSpPr>
              <p:cNvPr id="98355" name="Oval 56"/>
              <p:cNvSpPr>
                <a:spLocks noChangeArrowheads="1"/>
              </p:cNvSpPr>
              <p:nvPr/>
            </p:nvSpPr>
            <p:spPr bwMode="auto">
              <a:xfrm>
                <a:off x="864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6" name="Oval 57"/>
              <p:cNvSpPr>
                <a:spLocks noChangeArrowheads="1"/>
              </p:cNvSpPr>
              <p:nvPr/>
            </p:nvSpPr>
            <p:spPr bwMode="auto">
              <a:xfrm>
                <a:off x="8389" y="6285"/>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7" name="Oval 58"/>
              <p:cNvSpPr>
                <a:spLocks noChangeArrowheads="1"/>
              </p:cNvSpPr>
              <p:nvPr/>
            </p:nvSpPr>
            <p:spPr bwMode="auto">
              <a:xfrm>
                <a:off x="812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8" name="Oval 59"/>
              <p:cNvSpPr>
                <a:spLocks noChangeArrowheads="1"/>
              </p:cNvSpPr>
              <p:nvPr/>
            </p:nvSpPr>
            <p:spPr bwMode="auto">
              <a:xfrm>
                <a:off x="7873" y="6283"/>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59" name="Oval 60"/>
              <p:cNvSpPr>
                <a:spLocks noChangeArrowheads="1"/>
              </p:cNvSpPr>
              <p:nvPr/>
            </p:nvSpPr>
            <p:spPr bwMode="auto">
              <a:xfrm>
                <a:off x="8867" y="6285"/>
                <a:ext cx="72" cy="7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grpSp>
        <p:sp>
          <p:nvSpPr>
            <p:cNvPr id="98324" name="Line 61"/>
            <p:cNvSpPr>
              <a:spLocks noChangeShapeType="1"/>
            </p:cNvSpPr>
            <p:nvPr/>
          </p:nvSpPr>
          <p:spPr bwMode="auto">
            <a:xfrm>
              <a:off x="5223817" y="2602232"/>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5" name="Line 62"/>
            <p:cNvSpPr>
              <a:spLocks noChangeShapeType="1"/>
            </p:cNvSpPr>
            <p:nvPr/>
          </p:nvSpPr>
          <p:spPr bwMode="auto">
            <a:xfrm>
              <a:off x="5343518" y="2558707"/>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6" name="Line 63"/>
            <p:cNvSpPr>
              <a:spLocks noChangeShapeType="1"/>
            </p:cNvSpPr>
            <p:nvPr/>
          </p:nvSpPr>
          <p:spPr bwMode="auto">
            <a:xfrm>
              <a:off x="5082353" y="2645756"/>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7" name="Line 64"/>
            <p:cNvSpPr>
              <a:spLocks noChangeShapeType="1"/>
            </p:cNvSpPr>
            <p:nvPr/>
          </p:nvSpPr>
          <p:spPr bwMode="auto">
            <a:xfrm>
              <a:off x="4940888" y="2700161"/>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8" name="Line 65"/>
            <p:cNvSpPr>
              <a:spLocks noChangeShapeType="1"/>
            </p:cNvSpPr>
            <p:nvPr/>
          </p:nvSpPr>
          <p:spPr bwMode="auto">
            <a:xfrm>
              <a:off x="4788542" y="2754567"/>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29" name="Line 66"/>
            <p:cNvSpPr>
              <a:spLocks noChangeShapeType="1"/>
            </p:cNvSpPr>
            <p:nvPr/>
          </p:nvSpPr>
          <p:spPr bwMode="auto">
            <a:xfrm>
              <a:off x="4647077" y="2798091"/>
              <a:ext cx="0" cy="16321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30" name="Freeform 74"/>
            <p:cNvSpPr>
              <a:spLocks/>
            </p:cNvSpPr>
            <p:nvPr/>
          </p:nvSpPr>
          <p:spPr bwMode="auto">
            <a:xfrm flipH="1">
              <a:off x="6038405" y="2057400"/>
              <a:ext cx="222302" cy="415813"/>
            </a:xfrm>
            <a:custGeom>
              <a:avLst/>
              <a:gdLst>
                <a:gd name="T0" fmla="*/ 0 w 868"/>
                <a:gd name="T1" fmla="*/ 2147483646 h 350"/>
                <a:gd name="T2" fmla="*/ 0 w 868"/>
                <a:gd name="T3" fmla="*/ 2147483646 h 350"/>
                <a:gd name="T4" fmla="*/ 0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cxnSp>
          <p:nvCxnSpPr>
            <p:cNvPr id="12" name="Straight Connector 11"/>
            <p:cNvCxnSpPr/>
            <p:nvPr/>
          </p:nvCxnSpPr>
          <p:spPr bwMode="auto">
            <a:xfrm>
              <a:off x="7019925" y="257333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a:off x="7019925" y="3022600"/>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8333" name="Object 14"/>
            <p:cNvGraphicFramePr>
              <a:graphicFrameLocks noChangeAspect="1"/>
            </p:cNvGraphicFramePr>
            <p:nvPr/>
          </p:nvGraphicFramePr>
          <p:xfrm>
            <a:off x="7380288" y="2308225"/>
            <a:ext cx="431800" cy="528638"/>
          </p:xfrm>
          <a:graphic>
            <a:graphicData uri="http://schemas.openxmlformats.org/presentationml/2006/ole">
              <p:oleObj spid="_x0000_s2183170" name="Equation" r:id="rId3" imgW="190500" imgH="228600" progId="Equation.DSMT4">
                <p:embed/>
              </p:oleObj>
            </a:graphicData>
          </a:graphic>
        </p:graphicFrame>
        <p:graphicFrame>
          <p:nvGraphicFramePr>
            <p:cNvPr id="98334" name="Object 15"/>
            <p:cNvGraphicFramePr>
              <a:graphicFrameLocks noChangeAspect="1"/>
            </p:cNvGraphicFramePr>
            <p:nvPr/>
          </p:nvGraphicFramePr>
          <p:xfrm>
            <a:off x="7351713" y="2813050"/>
            <a:ext cx="460375" cy="528638"/>
          </p:xfrm>
          <a:graphic>
            <a:graphicData uri="http://schemas.openxmlformats.org/presentationml/2006/ole">
              <p:oleObj spid="_x0000_s2183171" name="Equation" r:id="rId4" imgW="203112" imgH="228501" progId="Equation.DSMT4">
                <p:embed/>
              </p:oleObj>
            </a:graphicData>
          </a:graphic>
        </p:graphicFrame>
        <p:sp>
          <p:nvSpPr>
            <p:cNvPr id="98335" name="Text Box 70"/>
            <p:cNvSpPr txBox="1">
              <a:spLocks noChangeArrowheads="1"/>
            </p:cNvSpPr>
            <p:nvPr/>
          </p:nvSpPr>
          <p:spPr bwMode="auto">
            <a:xfrm>
              <a:off x="5852556" y="1245168"/>
              <a:ext cx="1743632" cy="784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dirty="0">
                  <a:latin typeface="Calibri" panose="020F0502020204030204" pitchFamily="34" charset="0"/>
                </a:rPr>
                <a:t>x</a:t>
              </a:r>
              <a:r>
                <a:rPr lang="en-US" altLang="en-US" sz="1800" b="1" dirty="0">
                  <a:latin typeface="Calibri" panose="020F0502020204030204" pitchFamily="34" charset="0"/>
                </a:rPr>
                <a:t>-polarized beam</a:t>
              </a:r>
            </a:p>
          </p:txBody>
        </p:sp>
        <p:sp>
          <p:nvSpPr>
            <p:cNvPr id="98336" name="Text Box 70"/>
            <p:cNvSpPr txBox="1">
              <a:spLocks noChangeArrowheads="1"/>
            </p:cNvSpPr>
            <p:nvPr/>
          </p:nvSpPr>
          <p:spPr bwMode="auto">
            <a:xfrm>
              <a:off x="5791199" y="3549650"/>
              <a:ext cx="1804988" cy="877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i="1" dirty="0">
                  <a:latin typeface="Calibri" panose="020F0502020204030204" pitchFamily="34" charset="0"/>
                </a:rPr>
                <a:t>y</a:t>
              </a:r>
              <a:r>
                <a:rPr lang="en-US" altLang="en-US" sz="1800" b="1" dirty="0">
                  <a:latin typeface="Calibri" panose="020F0502020204030204" pitchFamily="34" charset="0"/>
                </a:rPr>
                <a:t>-polarized beam</a:t>
              </a:r>
            </a:p>
          </p:txBody>
        </p:sp>
        <p:sp>
          <p:nvSpPr>
            <p:cNvPr id="98337" name="Text Box 70"/>
            <p:cNvSpPr txBox="1">
              <a:spLocks noChangeArrowheads="1"/>
            </p:cNvSpPr>
            <p:nvPr/>
          </p:nvSpPr>
          <p:spPr bwMode="auto">
            <a:xfrm>
              <a:off x="4327525" y="3930650"/>
              <a:ext cx="1531938"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500" b="1" i="1" dirty="0">
                  <a:latin typeface="Times New Roman" panose="02020603050405020304" pitchFamily="18" charset="0"/>
                </a:rPr>
                <a:t>x-y</a:t>
              </a:r>
              <a:r>
                <a:rPr lang="en-US" altLang="en-US" sz="1500" b="1" dirty="0">
                  <a:latin typeface="Times New Roman" panose="02020603050405020304" pitchFamily="18" charset="0"/>
                </a:rPr>
                <a:t> device</a:t>
              </a:r>
            </a:p>
          </p:txBody>
        </p:sp>
        <p:sp>
          <p:nvSpPr>
            <p:cNvPr id="98338" name="Freeform 74"/>
            <p:cNvSpPr>
              <a:spLocks/>
            </p:cNvSpPr>
            <p:nvPr/>
          </p:nvSpPr>
          <p:spPr bwMode="auto">
            <a:xfrm flipH="1" flipV="1">
              <a:off x="6038850" y="3124200"/>
              <a:ext cx="355600" cy="477838"/>
            </a:xfrm>
            <a:custGeom>
              <a:avLst/>
              <a:gdLst>
                <a:gd name="T0" fmla="*/ 2147483646 w 868"/>
                <a:gd name="T1" fmla="*/ 2147483646 h 350"/>
                <a:gd name="T2" fmla="*/ 2147483646 w 868"/>
                <a:gd name="T3" fmla="*/ 2147483646 h 350"/>
                <a:gd name="T4" fmla="*/ 2147483646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98339" name="Oval 57"/>
            <p:cNvSpPr>
              <a:spLocks noChangeArrowheads="1"/>
            </p:cNvSpPr>
            <p:nvPr/>
          </p:nvSpPr>
          <p:spPr bwMode="auto">
            <a:xfrm>
              <a:off x="4638675" y="3005138"/>
              <a:ext cx="55563" cy="5556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0" name="Oval 57"/>
            <p:cNvSpPr>
              <a:spLocks noChangeArrowheads="1"/>
            </p:cNvSpPr>
            <p:nvPr/>
          </p:nvSpPr>
          <p:spPr bwMode="auto">
            <a:xfrm>
              <a:off x="478155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1" name="Oval 57"/>
            <p:cNvSpPr>
              <a:spLocks noChangeArrowheads="1"/>
            </p:cNvSpPr>
            <p:nvPr/>
          </p:nvSpPr>
          <p:spPr bwMode="auto">
            <a:xfrm>
              <a:off x="4943475"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2" name="Oval 57"/>
            <p:cNvSpPr>
              <a:spLocks noChangeArrowheads="1"/>
            </p:cNvSpPr>
            <p:nvPr/>
          </p:nvSpPr>
          <p:spPr bwMode="auto">
            <a:xfrm>
              <a:off x="508635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3" name="Oval 57"/>
            <p:cNvSpPr>
              <a:spLocks noChangeArrowheads="1"/>
            </p:cNvSpPr>
            <p:nvPr/>
          </p:nvSpPr>
          <p:spPr bwMode="auto">
            <a:xfrm>
              <a:off x="5219700" y="3009900"/>
              <a:ext cx="55563" cy="55563"/>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4" name="Oval 57"/>
            <p:cNvSpPr>
              <a:spLocks noChangeArrowheads="1"/>
            </p:cNvSpPr>
            <p:nvPr/>
          </p:nvSpPr>
          <p:spPr bwMode="auto">
            <a:xfrm>
              <a:off x="5343525" y="3021013"/>
              <a:ext cx="55563" cy="55562"/>
            </a:xfrm>
            <a:prstGeom prst="ellipse">
              <a:avLst/>
            </a:prstGeom>
            <a:solidFill>
              <a:srgbClr val="000000"/>
            </a:solidFill>
            <a:ln w="9525">
              <a:solidFill>
                <a:srgbClr val="00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5" name="Rectangle 42"/>
            <p:cNvSpPr>
              <a:spLocks noChangeArrowheads="1"/>
            </p:cNvSpPr>
            <p:nvPr/>
          </p:nvSpPr>
          <p:spPr bwMode="auto">
            <a:xfrm>
              <a:off x="2074863" y="2984500"/>
              <a:ext cx="2262187" cy="120650"/>
            </a:xfrm>
            <a:prstGeom prst="rect">
              <a:avLst/>
            </a:prstGeom>
            <a:gradFill rotWithShape="0">
              <a:gsLst>
                <a:gs pos="0">
                  <a:srgbClr val="FFFFFF"/>
                </a:gs>
                <a:gs pos="50000">
                  <a:srgbClr val="292929"/>
                </a:gs>
                <a:gs pos="100000">
                  <a:srgbClr val="FFFFFF"/>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8346" name="Freeform 69"/>
            <p:cNvSpPr>
              <a:spLocks/>
            </p:cNvSpPr>
            <p:nvPr/>
          </p:nvSpPr>
          <p:spPr bwMode="auto">
            <a:xfrm rot="1172647">
              <a:off x="2216150" y="3224213"/>
              <a:ext cx="188913" cy="500062"/>
            </a:xfrm>
            <a:custGeom>
              <a:avLst/>
              <a:gdLst>
                <a:gd name="T0" fmla="*/ 0 w 243"/>
                <a:gd name="T1" fmla="*/ 0 h 644"/>
                <a:gd name="T2" fmla="*/ 0 w 243"/>
                <a:gd name="T3" fmla="*/ 0 h 644"/>
                <a:gd name="T4" fmla="*/ 0 w 243"/>
                <a:gd name="T5" fmla="*/ 0 h 644"/>
                <a:gd name="T6" fmla="*/ 0 w 243"/>
                <a:gd name="T7" fmla="*/ 2147483646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98347" name="Text Box 70"/>
            <p:cNvSpPr txBox="1">
              <a:spLocks noChangeArrowheads="1"/>
            </p:cNvSpPr>
            <p:nvPr/>
          </p:nvSpPr>
          <p:spPr bwMode="auto">
            <a:xfrm>
              <a:off x="1760538" y="3648075"/>
              <a:ext cx="1827212"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350" b="1" dirty="0">
                  <a:latin typeface="Times New Roman" panose="02020603050405020304" pitchFamily="18" charset="0"/>
                </a:rPr>
                <a:t>45 degree polarized </a:t>
              </a:r>
            </a:p>
            <a:p>
              <a:pPr eaLnBrk="1" hangingPunct="1">
                <a:spcBef>
                  <a:spcPct val="0"/>
                </a:spcBef>
                <a:buFontTx/>
                <a:buNone/>
              </a:pPr>
              <a:r>
                <a:rPr lang="en-US" altLang="en-US" sz="1350" b="1" dirty="0" smtClean="0">
                  <a:latin typeface="Times New Roman" panose="02020603050405020304" pitchFamily="18" charset="0"/>
                </a:rPr>
                <a:t>photons</a:t>
              </a:r>
              <a:endParaRPr lang="en-US" altLang="en-US" sz="1350" b="1" dirty="0">
                <a:latin typeface="Times New Roman" panose="02020603050405020304" pitchFamily="18" charset="0"/>
              </a:endParaRPr>
            </a:p>
          </p:txBody>
        </p:sp>
        <p:sp>
          <p:nvSpPr>
            <p:cNvPr id="98348" name="Line 76"/>
            <p:cNvSpPr>
              <a:spLocks noChangeShapeType="1"/>
            </p:cNvSpPr>
            <p:nvPr/>
          </p:nvSpPr>
          <p:spPr bwMode="auto">
            <a:xfrm>
              <a:off x="1628775" y="3060700"/>
              <a:ext cx="28257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pSp>
          <p:nvGrpSpPr>
            <p:cNvPr id="5" name="Group 149"/>
            <p:cNvGrpSpPr>
              <a:grpSpLocks/>
            </p:cNvGrpSpPr>
            <p:nvPr/>
          </p:nvGrpSpPr>
          <p:grpSpPr bwMode="auto">
            <a:xfrm>
              <a:off x="2074863" y="2886075"/>
              <a:ext cx="620712" cy="315913"/>
              <a:chOff x="391" y="912"/>
              <a:chExt cx="391" cy="199"/>
            </a:xfrm>
          </p:grpSpPr>
          <p:sp>
            <p:nvSpPr>
              <p:cNvPr id="98350" name="Line 138"/>
              <p:cNvSpPr>
                <a:spLocks noChangeShapeType="1"/>
              </p:cNvSpPr>
              <p:nvPr/>
            </p:nvSpPr>
            <p:spPr bwMode="auto">
              <a:xfrm rot="-8334550">
                <a:off x="391"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1" name="Line 145"/>
              <p:cNvSpPr>
                <a:spLocks noChangeShapeType="1"/>
              </p:cNvSpPr>
              <p:nvPr/>
            </p:nvSpPr>
            <p:spPr bwMode="auto">
              <a:xfrm rot="-8334550">
                <a:off x="487"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2" name="Line 146"/>
              <p:cNvSpPr>
                <a:spLocks noChangeShapeType="1"/>
              </p:cNvSpPr>
              <p:nvPr/>
            </p:nvSpPr>
            <p:spPr bwMode="auto">
              <a:xfrm rot="-8334550">
                <a:off x="583"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3" name="Line 147"/>
              <p:cNvSpPr>
                <a:spLocks noChangeShapeType="1"/>
              </p:cNvSpPr>
              <p:nvPr/>
            </p:nvSpPr>
            <p:spPr bwMode="auto">
              <a:xfrm rot="-8334550">
                <a:off x="679"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98354" name="Line 148"/>
              <p:cNvSpPr>
                <a:spLocks noChangeShapeType="1"/>
              </p:cNvSpPr>
              <p:nvPr/>
            </p:nvSpPr>
            <p:spPr bwMode="auto">
              <a:xfrm rot="-8334550">
                <a:off x="775" y="912"/>
                <a:ext cx="7" cy="199"/>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grpSp>
      <p:grpSp>
        <p:nvGrpSpPr>
          <p:cNvPr id="6" name="Group 43"/>
          <p:cNvGrpSpPr>
            <a:grpSpLocks/>
          </p:cNvGrpSpPr>
          <p:nvPr/>
        </p:nvGrpSpPr>
        <p:grpSpPr bwMode="auto">
          <a:xfrm>
            <a:off x="2897982" y="1657350"/>
            <a:ext cx="921544" cy="1191171"/>
            <a:chOff x="982663" y="0"/>
            <a:chExt cx="1303337" cy="1831530"/>
          </a:xfrm>
        </p:grpSpPr>
        <p:sp>
          <p:nvSpPr>
            <p:cNvPr id="98308" name="Line 76"/>
            <p:cNvSpPr>
              <a:spLocks noChangeShapeType="1"/>
            </p:cNvSpPr>
            <p:nvPr/>
          </p:nvSpPr>
          <p:spPr bwMode="auto">
            <a:xfrm>
              <a:off x="1622425" y="1622425"/>
              <a:ext cx="282575" cy="0"/>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98309" name="Line 91"/>
            <p:cNvSpPr>
              <a:spLocks noChangeShapeType="1"/>
            </p:cNvSpPr>
            <p:nvPr/>
          </p:nvSpPr>
          <p:spPr bwMode="auto">
            <a:xfrm flipV="1">
              <a:off x="1143000" y="412750"/>
              <a:ext cx="0" cy="8382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98310" name="Line 92"/>
            <p:cNvSpPr>
              <a:spLocks noChangeShapeType="1"/>
            </p:cNvSpPr>
            <p:nvPr/>
          </p:nvSpPr>
          <p:spPr bwMode="auto">
            <a:xfrm rot="5400000" flipV="1">
              <a:off x="1627188" y="920750"/>
              <a:ext cx="0" cy="8382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800"/>
            </a:p>
          </p:txBody>
        </p:sp>
        <p:sp>
          <p:nvSpPr>
            <p:cNvPr id="98311" name="Oval 93"/>
            <p:cNvSpPr>
              <a:spLocks noChangeArrowheads="1"/>
            </p:cNvSpPr>
            <p:nvPr/>
          </p:nvSpPr>
          <p:spPr bwMode="auto">
            <a:xfrm>
              <a:off x="1057275" y="1250950"/>
              <a:ext cx="152400" cy="152400"/>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8312" name="Text Box 94"/>
            <p:cNvSpPr txBox="1">
              <a:spLocks noChangeArrowheads="1"/>
            </p:cNvSpPr>
            <p:nvPr/>
          </p:nvSpPr>
          <p:spPr bwMode="auto">
            <a:xfrm>
              <a:off x="982663" y="0"/>
              <a:ext cx="685800"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x</a:t>
              </a:r>
            </a:p>
          </p:txBody>
        </p:sp>
        <p:sp>
          <p:nvSpPr>
            <p:cNvPr id="98313" name="Text Box 95"/>
            <p:cNvSpPr txBox="1">
              <a:spLocks noChangeArrowheads="1"/>
            </p:cNvSpPr>
            <p:nvPr/>
          </p:nvSpPr>
          <p:spPr bwMode="auto">
            <a:xfrm>
              <a:off x="1981201" y="1066800"/>
              <a:ext cx="304799"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z</a:t>
              </a:r>
            </a:p>
          </p:txBody>
        </p:sp>
        <p:sp>
          <p:nvSpPr>
            <p:cNvPr id="98314" name="Text Box 96"/>
            <p:cNvSpPr txBox="1">
              <a:spLocks noChangeArrowheads="1"/>
            </p:cNvSpPr>
            <p:nvPr/>
          </p:nvSpPr>
          <p:spPr bwMode="auto">
            <a:xfrm>
              <a:off x="990600" y="1263650"/>
              <a:ext cx="304799"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i="1">
                  <a:latin typeface="Times New Roman" panose="02020603050405020304" pitchFamily="18" charset="0"/>
                </a:rPr>
                <a:t>y</a:t>
              </a:r>
            </a:p>
          </p:txBody>
        </p:sp>
        <p:sp>
          <p:nvSpPr>
            <p:cNvPr id="98315" name="Text Box 99"/>
            <p:cNvSpPr txBox="1">
              <a:spLocks noChangeArrowheads="1"/>
            </p:cNvSpPr>
            <p:nvPr/>
          </p:nvSpPr>
          <p:spPr bwMode="auto">
            <a:xfrm>
              <a:off x="1001803" y="969933"/>
              <a:ext cx="381000" cy="5678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latin typeface="Times New Roman" panose="02020603050405020304" pitchFamily="18" charset="0"/>
                </a:rPr>
                <a:t>.</a:t>
              </a:r>
            </a:p>
          </p:txBody>
        </p:sp>
      </p:grpSp>
      <p:graphicFrame>
        <p:nvGraphicFramePr>
          <p:cNvPr id="1490948" name="Object 4"/>
          <p:cNvGraphicFramePr>
            <a:graphicFrameLocks noChangeAspect="1"/>
          </p:cNvGraphicFramePr>
          <p:nvPr/>
        </p:nvGraphicFramePr>
        <p:xfrm>
          <a:off x="739775" y="4852988"/>
          <a:ext cx="3854450" cy="1035050"/>
        </p:xfrm>
        <a:graphic>
          <a:graphicData uri="http://schemas.openxmlformats.org/presentationml/2006/ole">
            <p:oleObj spid="_x0000_s2183172" name="Equation" r:id="rId5" imgW="1549080" imgH="419040" progId="Equation.DSMT4">
              <p:embed/>
            </p:oleObj>
          </a:graphicData>
        </a:graphic>
      </p:graphicFrame>
      <p:pic>
        <p:nvPicPr>
          <p:cNvPr id="63" name="Picture 62"/>
          <p:cNvPicPr>
            <a:picLocks noChangeAspect="1"/>
          </p:cNvPicPr>
          <p:nvPr/>
        </p:nvPicPr>
        <p:blipFill>
          <a:blip r:embed="rId6" cstate="print"/>
          <a:stretch>
            <a:fillRect/>
          </a:stretch>
        </p:blipFill>
        <p:spPr>
          <a:xfrm>
            <a:off x="467544" y="2946438"/>
            <a:ext cx="1687214" cy="1010500"/>
          </a:xfrm>
          <a:prstGeom prst="rect">
            <a:avLst/>
          </a:prstGeom>
        </p:spPr>
      </p:pic>
      <p:sp>
        <p:nvSpPr>
          <p:cNvPr id="64" name="Rectangle 63"/>
          <p:cNvSpPr/>
          <p:nvPr/>
        </p:nvSpPr>
        <p:spPr>
          <a:xfrm>
            <a:off x="1907704" y="2420888"/>
            <a:ext cx="72008" cy="151216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74"/>
          <p:cNvSpPr>
            <a:spLocks/>
          </p:cNvSpPr>
          <p:nvPr/>
        </p:nvSpPr>
        <p:spPr bwMode="auto">
          <a:xfrm flipH="1">
            <a:off x="1979712" y="1268760"/>
            <a:ext cx="432048" cy="1080120"/>
          </a:xfrm>
          <a:custGeom>
            <a:avLst/>
            <a:gdLst>
              <a:gd name="T0" fmla="*/ 0 w 868"/>
              <a:gd name="T1" fmla="*/ 2147483646 h 350"/>
              <a:gd name="T2" fmla="*/ 0 w 868"/>
              <a:gd name="T3" fmla="*/ 2147483646 h 350"/>
              <a:gd name="T4" fmla="*/ 0 w 868"/>
              <a:gd name="T5" fmla="*/ 2147483646 h 350"/>
              <a:gd name="T6" fmla="*/ 0 w 868"/>
              <a:gd name="T7" fmla="*/ 0 h 3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8" h="350">
                <a:moveTo>
                  <a:pt x="868" y="350"/>
                </a:moveTo>
                <a:cubicBezTo>
                  <a:pt x="612" y="298"/>
                  <a:pt x="357" y="247"/>
                  <a:pt x="294" y="210"/>
                </a:cubicBezTo>
                <a:cubicBezTo>
                  <a:pt x="231" y="173"/>
                  <a:pt x="539" y="161"/>
                  <a:pt x="490" y="126"/>
                </a:cubicBezTo>
                <a:cubicBezTo>
                  <a:pt x="441" y="91"/>
                  <a:pt x="220" y="45"/>
                  <a:pt x="0" y="0"/>
                </a:cubicBezTo>
              </a:path>
            </a:pathLst>
          </a:custGeom>
          <a:noFill/>
          <a:ln w="381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66" name="TextBox 65"/>
          <p:cNvSpPr txBox="1"/>
          <p:nvPr/>
        </p:nvSpPr>
        <p:spPr>
          <a:xfrm>
            <a:off x="1835696" y="764704"/>
            <a:ext cx="1728192" cy="461665"/>
          </a:xfrm>
          <a:prstGeom prst="rect">
            <a:avLst/>
          </a:prstGeom>
          <a:noFill/>
        </p:spPr>
        <p:txBody>
          <a:bodyPr wrap="square" rtlCol="0">
            <a:spAutoFit/>
          </a:bodyPr>
          <a:lstStyle/>
          <a:p>
            <a:r>
              <a:rPr lang="en-US" b="1" dirty="0" smtClean="0">
                <a:latin typeface="Calibri" pitchFamily="34" charset="0"/>
              </a:rPr>
              <a:t>Polaroid</a:t>
            </a:r>
            <a:endParaRPr lang="en-US" b="1" dirty="0">
              <a:latin typeface="Calibri" pitchFamily="34" charset="0"/>
            </a:endParaRPr>
          </a:p>
        </p:txBody>
      </p:sp>
    </p:spTree>
    <p:extLst>
      <p:ext uri="{BB962C8B-B14F-4D97-AF65-F5344CB8AC3E}">
        <p14:creationId xmlns="" xmlns:p14="http://schemas.microsoft.com/office/powerpoint/2010/main" val="1351643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9331" name="TextBox 1"/>
          <p:cNvSpPr txBox="1">
            <a:spLocks noChangeArrowheads="1"/>
          </p:cNvSpPr>
          <p:nvPr/>
        </p:nvSpPr>
        <p:spPr bwMode="auto">
          <a:xfrm>
            <a:off x="1365647" y="4114801"/>
            <a:ext cx="529113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1200">
                <a:latin typeface="Times New Roman" panose="02020603050405020304" pitchFamily="18" charset="0"/>
              </a:rPr>
              <a:t>Adapted from http://www.upscale.utoronto.ca/PVB/Harrison/BellsTheorem/BellsTheorem.html</a:t>
            </a:r>
          </a:p>
        </p:txBody>
      </p:sp>
      <p:grpSp>
        <p:nvGrpSpPr>
          <p:cNvPr id="2" name="Group 7"/>
          <p:cNvGrpSpPr>
            <a:grpSpLocks/>
          </p:cNvGrpSpPr>
          <p:nvPr/>
        </p:nvGrpSpPr>
        <p:grpSpPr bwMode="auto">
          <a:xfrm>
            <a:off x="1257300" y="2057401"/>
            <a:ext cx="3948113" cy="1794733"/>
            <a:chOff x="152400" y="1600200"/>
            <a:chExt cx="5264337" cy="2392978"/>
          </a:xfrm>
        </p:grpSpPr>
        <p:pic>
          <p:nvPicPr>
            <p:cNvPr id="99350" name="Picture 6" descr="http://www.upscale.utoronto.ca/PVB/Harrison/BellsTheorem/Electron2Magnets.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 y="1600200"/>
              <a:ext cx="5208588"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 name="Group 3"/>
            <p:cNvGrpSpPr>
              <a:grpSpLocks/>
            </p:cNvGrpSpPr>
            <p:nvPr/>
          </p:nvGrpSpPr>
          <p:grpSpPr bwMode="auto">
            <a:xfrm>
              <a:off x="2846388" y="2895600"/>
              <a:ext cx="401637" cy="166687"/>
              <a:chOff x="4765369" y="4665406"/>
              <a:chExt cx="402089" cy="166011"/>
            </a:xfrm>
          </p:grpSpPr>
          <p:sp>
            <p:nvSpPr>
              <p:cNvPr id="99357" name="Oval 1"/>
              <p:cNvSpPr>
                <a:spLocks noChangeArrowheads="1"/>
              </p:cNvSpPr>
              <p:nvPr/>
            </p:nvSpPr>
            <p:spPr bwMode="auto">
              <a:xfrm rot="5100000">
                <a:off x="4883408" y="4547367"/>
                <a:ext cx="166011" cy="402089"/>
              </a:xfrm>
              <a:prstGeom prst="ellipse">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9358" name="Oval 2"/>
              <p:cNvSpPr>
                <a:spLocks noChangeArrowheads="1"/>
              </p:cNvSpPr>
              <p:nvPr/>
            </p:nvSpPr>
            <p:spPr bwMode="auto">
              <a:xfrm>
                <a:off x="4943475" y="4726306"/>
                <a:ext cx="45719" cy="4571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grpSp>
        <p:grpSp>
          <p:nvGrpSpPr>
            <p:cNvPr id="4" name="Group 7"/>
            <p:cNvGrpSpPr>
              <a:grpSpLocks/>
            </p:cNvGrpSpPr>
            <p:nvPr/>
          </p:nvGrpSpPr>
          <p:grpSpPr bwMode="auto">
            <a:xfrm rot="2400000">
              <a:off x="4148192" y="2243696"/>
              <a:ext cx="403225" cy="166687"/>
              <a:chOff x="4765369" y="4665406"/>
              <a:chExt cx="402089" cy="166011"/>
            </a:xfrm>
          </p:grpSpPr>
          <p:sp>
            <p:nvSpPr>
              <p:cNvPr id="99355" name="Oval 8"/>
              <p:cNvSpPr>
                <a:spLocks noChangeArrowheads="1"/>
              </p:cNvSpPr>
              <p:nvPr/>
            </p:nvSpPr>
            <p:spPr bwMode="auto">
              <a:xfrm rot="5100000">
                <a:off x="4883408" y="4547367"/>
                <a:ext cx="166011" cy="402089"/>
              </a:xfrm>
              <a:prstGeom prst="ellipse">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9356" name="Oval 9"/>
              <p:cNvSpPr>
                <a:spLocks noChangeArrowheads="1"/>
              </p:cNvSpPr>
              <p:nvPr/>
            </p:nvSpPr>
            <p:spPr bwMode="auto">
              <a:xfrm>
                <a:off x="4943475" y="4726306"/>
                <a:ext cx="45719" cy="45719"/>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grpSp>
        <p:sp>
          <p:nvSpPr>
            <p:cNvPr id="99353" name="TextBox 1"/>
            <p:cNvSpPr txBox="1">
              <a:spLocks noChangeArrowheads="1"/>
            </p:cNvSpPr>
            <p:nvPr/>
          </p:nvSpPr>
          <p:spPr bwMode="auto">
            <a:xfrm>
              <a:off x="2203263" y="3500735"/>
              <a:ext cx="1682937"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i="1">
                  <a:latin typeface="Times New Roman" panose="02020603050405020304" pitchFamily="18" charset="0"/>
                </a:rPr>
                <a:t>x-y</a:t>
              </a:r>
              <a:r>
                <a:rPr lang="en-US" altLang="en-US" sz="1800" b="1">
                  <a:latin typeface="Times New Roman" panose="02020603050405020304" pitchFamily="18" charset="0"/>
                </a:rPr>
                <a:t> device</a:t>
              </a:r>
              <a:endParaRPr lang="en-IN" altLang="en-US" sz="1800" b="1">
                <a:latin typeface="Times New Roman" panose="02020603050405020304" pitchFamily="18" charset="0"/>
              </a:endParaRPr>
            </a:p>
          </p:txBody>
        </p:sp>
        <p:sp>
          <p:nvSpPr>
            <p:cNvPr id="99354" name="TextBox 1"/>
            <p:cNvSpPr txBox="1">
              <a:spLocks noChangeArrowheads="1"/>
            </p:cNvSpPr>
            <p:nvPr/>
          </p:nvSpPr>
          <p:spPr bwMode="auto">
            <a:xfrm>
              <a:off x="3733800" y="2895600"/>
              <a:ext cx="1682937"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i="1">
                  <a:latin typeface="Euclid" panose="02020503060505020303" pitchFamily="18" charset="0"/>
                </a:rPr>
                <a:t>u-v</a:t>
              </a:r>
              <a:r>
                <a:rPr lang="en-US" altLang="en-US" sz="1800" b="1">
                  <a:latin typeface="Times New Roman" panose="02020603050405020304" pitchFamily="18" charset="0"/>
                </a:rPr>
                <a:t> device</a:t>
              </a:r>
              <a:endParaRPr lang="en-IN" altLang="en-US" sz="1800" b="1">
                <a:latin typeface="Times New Roman" panose="02020603050405020304" pitchFamily="18" charset="0"/>
              </a:endParaRPr>
            </a:p>
          </p:txBody>
        </p:sp>
      </p:grpSp>
      <p:grpSp>
        <p:nvGrpSpPr>
          <p:cNvPr id="5" name="Group 5"/>
          <p:cNvGrpSpPr>
            <a:grpSpLocks/>
          </p:cNvGrpSpPr>
          <p:nvPr/>
        </p:nvGrpSpPr>
        <p:grpSpPr bwMode="auto">
          <a:xfrm>
            <a:off x="5825728" y="1485900"/>
            <a:ext cx="1775222" cy="1828800"/>
            <a:chOff x="2595057" y="3505200"/>
            <a:chExt cx="2367427" cy="2438400"/>
          </a:xfrm>
        </p:grpSpPr>
        <p:sp>
          <p:nvSpPr>
            <p:cNvPr id="99340" name="Line 16"/>
            <p:cNvSpPr>
              <a:spLocks noChangeShapeType="1"/>
            </p:cNvSpPr>
            <p:nvPr/>
          </p:nvSpPr>
          <p:spPr bwMode="auto">
            <a:xfrm flipH="1" flipV="1">
              <a:off x="3034691" y="3886138"/>
              <a:ext cx="11113" cy="160787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99341" name="Line 8"/>
            <p:cNvSpPr>
              <a:spLocks noChangeShapeType="1"/>
            </p:cNvSpPr>
            <p:nvPr/>
          </p:nvSpPr>
          <p:spPr bwMode="auto">
            <a:xfrm rot="19458507" flipH="1">
              <a:off x="2595057" y="4129590"/>
              <a:ext cx="323472" cy="1392973"/>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99342" name="Line 16"/>
            <p:cNvSpPr>
              <a:spLocks noChangeShapeType="1"/>
            </p:cNvSpPr>
            <p:nvPr/>
          </p:nvSpPr>
          <p:spPr bwMode="auto">
            <a:xfrm rot="5400000" flipH="1" flipV="1">
              <a:off x="3836646" y="4676186"/>
              <a:ext cx="11110" cy="1608316"/>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99343" name="Arc 19"/>
            <p:cNvSpPr>
              <a:spLocks/>
            </p:cNvSpPr>
            <p:nvPr/>
          </p:nvSpPr>
          <p:spPr bwMode="auto">
            <a:xfrm>
              <a:off x="2867704" y="5072142"/>
              <a:ext cx="155697" cy="555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graphicFrame>
          <p:nvGraphicFramePr>
            <p:cNvPr id="99344" name="Object 77"/>
            <p:cNvGraphicFramePr>
              <a:graphicFrameLocks noChangeAspect="1"/>
            </p:cNvGraphicFramePr>
            <p:nvPr/>
          </p:nvGraphicFramePr>
          <p:xfrm>
            <a:off x="2873196" y="4848650"/>
            <a:ext cx="184076" cy="256841"/>
          </p:xfrm>
          <a:graphic>
            <a:graphicData uri="http://schemas.openxmlformats.org/presentationml/2006/ole">
              <p:oleObj spid="_x0000_s1630210" name="Equation" r:id="rId4" imgW="126725" imgH="177415" progId="Equation.DSMT4">
                <p:embed/>
              </p:oleObj>
            </a:graphicData>
          </a:graphic>
        </p:graphicFrame>
        <p:sp>
          <p:nvSpPr>
            <p:cNvPr id="99345" name="Line 8"/>
            <p:cNvSpPr>
              <a:spLocks noChangeShapeType="1"/>
            </p:cNvSpPr>
            <p:nvPr/>
          </p:nvSpPr>
          <p:spPr bwMode="auto">
            <a:xfrm rot="3258507" flipH="1">
              <a:off x="3542233" y="4502868"/>
              <a:ext cx="323383" cy="1393356"/>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99346" name="Text Box 21"/>
            <p:cNvSpPr txBox="1">
              <a:spLocks noChangeArrowheads="1"/>
            </p:cNvSpPr>
            <p:nvPr/>
          </p:nvSpPr>
          <p:spPr bwMode="auto">
            <a:xfrm>
              <a:off x="2828646" y="3505200"/>
              <a:ext cx="458335" cy="402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99347" name="Text Box 21"/>
            <p:cNvSpPr txBox="1">
              <a:spLocks noChangeArrowheads="1"/>
            </p:cNvSpPr>
            <p:nvPr/>
          </p:nvSpPr>
          <p:spPr bwMode="auto">
            <a:xfrm>
              <a:off x="4562275" y="5246658"/>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99348" name="Flowchart: Summing Junction 4"/>
            <p:cNvSpPr>
              <a:spLocks noChangeArrowheads="1"/>
            </p:cNvSpPr>
            <p:nvPr/>
          </p:nvSpPr>
          <p:spPr bwMode="auto">
            <a:xfrm>
              <a:off x="2924175" y="5362575"/>
              <a:ext cx="228600" cy="228600"/>
            </a:xfrm>
            <a:prstGeom prst="flowChartSummingJunction">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99349" name="Text Box 21"/>
            <p:cNvSpPr txBox="1">
              <a:spLocks noChangeArrowheads="1"/>
            </p:cNvSpPr>
            <p:nvPr/>
          </p:nvSpPr>
          <p:spPr bwMode="auto">
            <a:xfrm>
              <a:off x="2800191" y="5529233"/>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z</a:t>
              </a:r>
            </a:p>
          </p:txBody>
        </p:sp>
      </p:grpSp>
      <p:sp>
        <p:nvSpPr>
          <p:cNvPr id="99334" name="Text Box 21"/>
          <p:cNvSpPr txBox="1">
            <a:spLocks noChangeArrowheads="1"/>
          </p:cNvSpPr>
          <p:nvPr/>
        </p:nvSpPr>
        <p:spPr bwMode="auto">
          <a:xfrm>
            <a:off x="3393281" y="2200275"/>
            <a:ext cx="344091" cy="301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99335" name="Text Box 21"/>
          <p:cNvSpPr txBox="1">
            <a:spLocks noChangeArrowheads="1"/>
          </p:cNvSpPr>
          <p:nvPr/>
        </p:nvSpPr>
        <p:spPr bwMode="auto">
          <a:xfrm>
            <a:off x="4056461" y="2028825"/>
            <a:ext cx="344090" cy="301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u</a:t>
            </a:r>
          </a:p>
        </p:txBody>
      </p:sp>
      <p:sp>
        <p:nvSpPr>
          <p:cNvPr id="99336" name="Text Box 21"/>
          <p:cNvSpPr txBox="1">
            <a:spLocks noChangeArrowheads="1"/>
          </p:cNvSpPr>
          <p:nvPr/>
        </p:nvSpPr>
        <p:spPr bwMode="auto">
          <a:xfrm>
            <a:off x="3256361" y="3070623"/>
            <a:ext cx="344090" cy="301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99337" name="TextBox 1"/>
          <p:cNvSpPr txBox="1">
            <a:spLocks noChangeArrowheads="1"/>
          </p:cNvSpPr>
          <p:nvPr/>
        </p:nvSpPr>
        <p:spPr bwMode="auto">
          <a:xfrm>
            <a:off x="5572125" y="1710929"/>
            <a:ext cx="3714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i="1">
                <a:latin typeface="Euclid" panose="02020503060505020303" pitchFamily="18" charset="0"/>
              </a:rPr>
              <a:t>u</a:t>
            </a:r>
            <a:endParaRPr lang="en-IN" altLang="en-US" sz="1800" b="1">
              <a:latin typeface="Times New Roman" panose="02020603050405020304" pitchFamily="18" charset="0"/>
            </a:endParaRPr>
          </a:p>
        </p:txBody>
      </p:sp>
      <p:sp>
        <p:nvSpPr>
          <p:cNvPr id="99338" name="TextBox 1"/>
          <p:cNvSpPr txBox="1">
            <a:spLocks noChangeArrowheads="1"/>
          </p:cNvSpPr>
          <p:nvPr/>
        </p:nvSpPr>
        <p:spPr bwMode="auto">
          <a:xfrm>
            <a:off x="7118748" y="2343151"/>
            <a:ext cx="3679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i="1">
                <a:latin typeface="Euclid" panose="02020503060505020303" pitchFamily="18" charset="0"/>
              </a:rPr>
              <a:t>v</a:t>
            </a:r>
            <a:endParaRPr lang="en-IN" altLang="en-US" sz="1800" b="1">
              <a:latin typeface="Times New Roman" panose="02020603050405020304" pitchFamily="18" charset="0"/>
            </a:endParaRPr>
          </a:p>
        </p:txBody>
      </p:sp>
      <p:sp>
        <p:nvSpPr>
          <p:cNvPr id="99339" name="TextBox 1"/>
          <p:cNvSpPr txBox="1">
            <a:spLocks noChangeArrowheads="1"/>
          </p:cNvSpPr>
          <p:nvPr/>
        </p:nvSpPr>
        <p:spPr bwMode="auto">
          <a:xfrm>
            <a:off x="4171950" y="2511029"/>
            <a:ext cx="36790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500" b="1" i="1">
                <a:latin typeface="Euclid" panose="02020503060505020303" pitchFamily="18" charset="0"/>
              </a:rPr>
              <a:t>v</a:t>
            </a:r>
            <a:endParaRPr lang="en-IN" altLang="en-US" sz="1500" b="1">
              <a:latin typeface="Times New Roman" panose="02020603050405020304" pitchFamily="18" charset="0"/>
            </a:endParaRPr>
          </a:p>
        </p:txBody>
      </p:sp>
    </p:spTree>
    <p:extLst>
      <p:ext uri="{BB962C8B-B14F-4D97-AF65-F5344CB8AC3E}">
        <p14:creationId xmlns="" xmlns:p14="http://schemas.microsoft.com/office/powerpoint/2010/main" val="1798892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grpSp>
        <p:nvGrpSpPr>
          <p:cNvPr id="2" name="Group 1"/>
          <p:cNvGrpSpPr>
            <a:grpSpLocks/>
          </p:cNvGrpSpPr>
          <p:nvPr/>
        </p:nvGrpSpPr>
        <p:grpSpPr bwMode="auto">
          <a:xfrm>
            <a:off x="1543051" y="914401"/>
            <a:ext cx="1565672" cy="2541985"/>
            <a:chOff x="3398838" y="304800"/>
            <a:chExt cx="2087562" cy="3389313"/>
          </a:xfrm>
        </p:grpSpPr>
        <p:sp>
          <p:nvSpPr>
            <p:cNvPr id="101421" name="AutoShape 13"/>
            <p:cNvSpPr>
              <a:spLocks noChangeArrowheads="1"/>
            </p:cNvSpPr>
            <p:nvPr/>
          </p:nvSpPr>
          <p:spPr bwMode="auto">
            <a:xfrm rot="16189543" flipV="1">
              <a:off x="2961695" y="1935557"/>
              <a:ext cx="1975312" cy="928880"/>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1422" name="Text Box 21"/>
            <p:cNvSpPr txBox="1">
              <a:spLocks noChangeArrowheads="1"/>
            </p:cNvSpPr>
            <p:nvPr/>
          </p:nvSpPr>
          <p:spPr bwMode="auto">
            <a:xfrm>
              <a:off x="3733407" y="304800"/>
              <a:ext cx="552564" cy="414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101423" name="Text Box 22"/>
            <p:cNvSpPr txBox="1">
              <a:spLocks noChangeArrowheads="1"/>
            </p:cNvSpPr>
            <p:nvPr/>
          </p:nvSpPr>
          <p:spPr bwMode="auto">
            <a:xfrm>
              <a:off x="3398838" y="3355103"/>
              <a:ext cx="1332187" cy="3390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latin typeface="Times New Roman" panose="02020603050405020304" pitchFamily="18" charset="0"/>
                </a:rPr>
                <a:t>x-y </a:t>
              </a:r>
              <a:r>
                <a:rPr lang="en-US" altLang="en-US" sz="1350">
                  <a:latin typeface="Times New Roman" panose="02020603050405020304" pitchFamily="18" charset="0"/>
                </a:rPr>
                <a:t>device</a:t>
              </a:r>
            </a:p>
          </p:txBody>
        </p:sp>
        <p:sp>
          <p:nvSpPr>
            <p:cNvPr id="101424" name="Line 16"/>
            <p:cNvSpPr>
              <a:spLocks noChangeShapeType="1"/>
            </p:cNvSpPr>
            <p:nvPr/>
          </p:nvSpPr>
          <p:spPr bwMode="auto">
            <a:xfrm rot="300000" flipV="1">
              <a:off x="3985904" y="1724334"/>
              <a:ext cx="1118574" cy="596133"/>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1425" name="Text Box 21"/>
            <p:cNvSpPr txBox="1">
              <a:spLocks noChangeArrowheads="1"/>
            </p:cNvSpPr>
            <p:nvPr/>
          </p:nvSpPr>
          <p:spPr bwMode="auto">
            <a:xfrm>
              <a:off x="5086236" y="1523138"/>
              <a:ext cx="400164" cy="414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101426" name="Line 16"/>
            <p:cNvSpPr>
              <a:spLocks noChangeShapeType="1"/>
            </p:cNvSpPr>
            <p:nvPr/>
          </p:nvSpPr>
          <p:spPr bwMode="auto">
            <a:xfrm flipH="1" flipV="1">
              <a:off x="3962400" y="655638"/>
              <a:ext cx="11113" cy="160813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pSp>
      <p:grpSp>
        <p:nvGrpSpPr>
          <p:cNvPr id="3" name="Group 9"/>
          <p:cNvGrpSpPr>
            <a:grpSpLocks/>
          </p:cNvGrpSpPr>
          <p:nvPr/>
        </p:nvGrpSpPr>
        <p:grpSpPr bwMode="auto">
          <a:xfrm>
            <a:off x="3429000" y="914400"/>
            <a:ext cx="1557338" cy="2500313"/>
            <a:chOff x="3733798" y="512017"/>
            <a:chExt cx="2076566" cy="3334496"/>
          </a:xfrm>
        </p:grpSpPr>
        <p:grpSp>
          <p:nvGrpSpPr>
            <p:cNvPr id="4" name="Group 61"/>
            <p:cNvGrpSpPr>
              <a:grpSpLocks/>
            </p:cNvGrpSpPr>
            <p:nvPr/>
          </p:nvGrpSpPr>
          <p:grpSpPr bwMode="auto">
            <a:xfrm>
              <a:off x="3733798" y="762000"/>
              <a:ext cx="1173165" cy="2708275"/>
              <a:chOff x="5999161" y="1677988"/>
              <a:chExt cx="1172371" cy="2707482"/>
            </a:xfrm>
          </p:grpSpPr>
          <p:sp>
            <p:nvSpPr>
              <p:cNvPr id="101416" name="AutoShape 3"/>
              <p:cNvSpPr>
                <a:spLocks noChangeArrowheads="1"/>
              </p:cNvSpPr>
              <p:nvPr/>
            </p:nvSpPr>
            <p:spPr bwMode="auto">
              <a:xfrm rot="14900496" flipV="1">
                <a:off x="5719763" y="2933701"/>
                <a:ext cx="1974850" cy="928688"/>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1417" name="Line 8"/>
              <p:cNvSpPr>
                <a:spLocks noChangeShapeType="1"/>
              </p:cNvSpPr>
              <p:nvPr/>
            </p:nvSpPr>
            <p:spPr bwMode="auto">
              <a:xfrm rot="19458507" flipH="1">
                <a:off x="6291176" y="2041770"/>
                <a:ext cx="323217" cy="1392793"/>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418" name="Arc 19"/>
              <p:cNvSpPr>
                <a:spLocks/>
              </p:cNvSpPr>
              <p:nvPr/>
            </p:nvSpPr>
            <p:spPr bwMode="auto">
              <a:xfrm>
                <a:off x="6572250" y="2984501"/>
                <a:ext cx="155575" cy="555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1419" name="Text Box 20"/>
              <p:cNvSpPr txBox="1">
                <a:spLocks noChangeArrowheads="1"/>
              </p:cNvSpPr>
              <p:nvPr/>
            </p:nvSpPr>
            <p:spPr bwMode="auto">
              <a:xfrm>
                <a:off x="6418263" y="2633663"/>
                <a:ext cx="4635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a:latin typeface="Times New Roman" panose="02020603050405020304" pitchFamily="18" charset="0"/>
                    <a:sym typeface="Symbol" panose="05050102010706020507" pitchFamily="18" charset="2"/>
                  </a:rPr>
                  <a:t> </a:t>
                </a:r>
                <a:endParaRPr lang="en-US" altLang="en-US" sz="1350" b="1">
                  <a:latin typeface="Times New Roman" panose="02020603050405020304" pitchFamily="18" charset="0"/>
                </a:endParaRPr>
              </a:p>
            </p:txBody>
          </p:sp>
          <p:sp>
            <p:nvSpPr>
              <p:cNvPr id="101420" name="Text Box 12"/>
              <p:cNvSpPr txBox="1">
                <a:spLocks noChangeArrowheads="1"/>
              </p:cNvSpPr>
              <p:nvPr/>
            </p:nvSpPr>
            <p:spPr bwMode="auto">
              <a:xfrm>
                <a:off x="5999161" y="1677988"/>
                <a:ext cx="32067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u</a:t>
                </a:r>
                <a:endParaRPr lang="en-US" altLang="en-US" sz="1350" b="1">
                  <a:latin typeface="Times New Roman" panose="02020603050405020304" pitchFamily="18" charset="0"/>
                </a:endParaRPr>
              </a:p>
            </p:txBody>
          </p:sp>
        </p:grpSp>
        <p:sp>
          <p:nvSpPr>
            <p:cNvPr id="101411" name="Line 16"/>
            <p:cNvSpPr>
              <a:spLocks noChangeShapeType="1"/>
            </p:cNvSpPr>
            <p:nvPr/>
          </p:nvSpPr>
          <p:spPr bwMode="auto">
            <a:xfrm flipH="1" flipV="1">
              <a:off x="4453467" y="852841"/>
              <a:ext cx="11112" cy="1608137"/>
            </a:xfrm>
            <a:prstGeom prst="line">
              <a:avLst/>
            </a:prstGeom>
            <a:noFill/>
            <a:ln w="19050">
              <a:solidFill>
                <a:srgbClr val="000000"/>
              </a:solidFill>
              <a:prstDash val="sysDash"/>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1412" name="Text Box 21"/>
            <p:cNvSpPr txBox="1">
              <a:spLocks noChangeArrowheads="1"/>
            </p:cNvSpPr>
            <p:nvPr/>
          </p:nvSpPr>
          <p:spPr bwMode="auto">
            <a:xfrm>
              <a:off x="5410200" y="1295400"/>
              <a:ext cx="400164" cy="414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v</a:t>
              </a:r>
            </a:p>
          </p:txBody>
        </p:sp>
        <p:sp>
          <p:nvSpPr>
            <p:cNvPr id="101413" name="Line 8"/>
            <p:cNvSpPr>
              <a:spLocks noChangeShapeType="1"/>
            </p:cNvSpPr>
            <p:nvPr/>
          </p:nvSpPr>
          <p:spPr bwMode="auto">
            <a:xfrm rot="2100000" flipH="1">
              <a:off x="4823605" y="1296943"/>
              <a:ext cx="322263" cy="139223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414" name="Text Box 21"/>
            <p:cNvSpPr txBox="1">
              <a:spLocks noChangeArrowheads="1"/>
            </p:cNvSpPr>
            <p:nvPr/>
          </p:nvSpPr>
          <p:spPr bwMode="auto">
            <a:xfrm>
              <a:off x="4267200" y="512017"/>
              <a:ext cx="458284" cy="40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101415" name="Text Box 22"/>
            <p:cNvSpPr txBox="1">
              <a:spLocks noChangeArrowheads="1"/>
            </p:cNvSpPr>
            <p:nvPr/>
          </p:nvSpPr>
          <p:spPr bwMode="auto">
            <a:xfrm>
              <a:off x="4306613" y="3507503"/>
              <a:ext cx="1332187" cy="3390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latin typeface="Times New Roman" panose="02020603050405020304" pitchFamily="18" charset="0"/>
                </a:rPr>
                <a:t>u-v </a:t>
              </a:r>
              <a:r>
                <a:rPr lang="en-US" altLang="en-US" sz="1350">
                  <a:latin typeface="Times New Roman" panose="02020603050405020304" pitchFamily="18" charset="0"/>
                </a:rPr>
                <a:t>device</a:t>
              </a:r>
            </a:p>
          </p:txBody>
        </p:sp>
      </p:grpSp>
      <p:grpSp>
        <p:nvGrpSpPr>
          <p:cNvPr id="5" name="Group 64"/>
          <p:cNvGrpSpPr>
            <a:grpSpLocks/>
          </p:cNvGrpSpPr>
          <p:nvPr/>
        </p:nvGrpSpPr>
        <p:grpSpPr bwMode="auto">
          <a:xfrm>
            <a:off x="5086350" y="971550"/>
            <a:ext cx="1771650" cy="2514600"/>
            <a:chOff x="5257800" y="152400"/>
            <a:chExt cx="2362854" cy="3352800"/>
          </a:xfrm>
        </p:grpSpPr>
        <p:sp>
          <p:nvSpPr>
            <p:cNvPr id="101399" name="AutoShape 3"/>
            <p:cNvSpPr>
              <a:spLocks noChangeArrowheads="1"/>
            </p:cNvSpPr>
            <p:nvPr/>
          </p:nvSpPr>
          <p:spPr bwMode="auto">
            <a:xfrm rot="13200000" flipV="1">
              <a:off x="5645226" y="1658285"/>
              <a:ext cx="1975428" cy="929317"/>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1400" name="Line 8"/>
            <p:cNvSpPr>
              <a:spLocks noChangeShapeType="1"/>
            </p:cNvSpPr>
            <p:nvPr/>
          </p:nvSpPr>
          <p:spPr bwMode="auto">
            <a:xfrm rot="17880000" flipH="1">
              <a:off x="5863266" y="885179"/>
              <a:ext cx="323436" cy="1393201"/>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401" name="Arc 19"/>
            <p:cNvSpPr>
              <a:spLocks/>
            </p:cNvSpPr>
            <p:nvPr/>
          </p:nvSpPr>
          <p:spPr bwMode="auto">
            <a:xfrm>
              <a:off x="6302021" y="1796327"/>
              <a:ext cx="239889" cy="457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1402" name="Line 8"/>
            <p:cNvSpPr>
              <a:spLocks noChangeShapeType="1"/>
            </p:cNvSpPr>
            <p:nvPr/>
          </p:nvSpPr>
          <p:spPr bwMode="auto">
            <a:xfrm rot="240000" flipH="1">
              <a:off x="6612656" y="664301"/>
              <a:ext cx="322263" cy="139223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403" name="Text Box 21"/>
            <p:cNvSpPr txBox="1">
              <a:spLocks noChangeArrowheads="1"/>
            </p:cNvSpPr>
            <p:nvPr/>
          </p:nvSpPr>
          <p:spPr bwMode="auto">
            <a:xfrm>
              <a:off x="6457836" y="152400"/>
              <a:ext cx="458284" cy="40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graphicFrame>
          <p:nvGraphicFramePr>
            <p:cNvPr id="101404" name="Object 22"/>
            <p:cNvGraphicFramePr>
              <a:graphicFrameLocks noChangeAspect="1"/>
            </p:cNvGraphicFramePr>
            <p:nvPr/>
          </p:nvGraphicFramePr>
          <p:xfrm>
            <a:off x="6887104" y="390878"/>
            <a:ext cx="244231" cy="317500"/>
          </p:xfrm>
          <a:graphic>
            <a:graphicData uri="http://schemas.openxmlformats.org/presentationml/2006/ole">
              <p:oleObj spid="_x0000_s1631234" name="Equation" r:id="rId3" imgW="126780" imgH="164814" progId="Equation.DSMT4">
                <p:embed/>
              </p:oleObj>
            </a:graphicData>
          </a:graphic>
        </p:graphicFrame>
        <p:graphicFrame>
          <p:nvGraphicFramePr>
            <p:cNvPr id="101405" name="Object 59"/>
            <p:cNvGraphicFramePr>
              <a:graphicFrameLocks noChangeAspect="1"/>
            </p:cNvGraphicFramePr>
            <p:nvPr/>
          </p:nvGraphicFramePr>
          <p:xfrm>
            <a:off x="5257800" y="894596"/>
            <a:ext cx="270986" cy="248404"/>
          </p:xfrm>
          <a:graphic>
            <a:graphicData uri="http://schemas.openxmlformats.org/presentationml/2006/ole">
              <p:oleObj spid="_x0000_s1631235" name="Equation" r:id="rId4" imgW="152334" imgH="139639" progId="Equation.DSMT4">
                <p:embed/>
              </p:oleObj>
            </a:graphicData>
          </a:graphic>
        </p:graphicFrame>
        <p:sp>
          <p:nvSpPr>
            <p:cNvPr id="101406" name="Line 16"/>
            <p:cNvSpPr>
              <a:spLocks noChangeShapeType="1"/>
            </p:cNvSpPr>
            <p:nvPr/>
          </p:nvSpPr>
          <p:spPr bwMode="auto">
            <a:xfrm flipH="1" flipV="1">
              <a:off x="6552500" y="435681"/>
              <a:ext cx="11112" cy="1608137"/>
            </a:xfrm>
            <a:prstGeom prst="line">
              <a:avLst/>
            </a:prstGeom>
            <a:noFill/>
            <a:ln w="19050">
              <a:solidFill>
                <a:srgbClr val="000000"/>
              </a:solidFill>
              <a:prstDash val="sysDash"/>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aphicFrame>
          <p:nvGraphicFramePr>
            <p:cNvPr id="101407" name="Object 60"/>
            <p:cNvGraphicFramePr>
              <a:graphicFrameLocks noChangeAspect="1"/>
            </p:cNvGraphicFramePr>
            <p:nvPr/>
          </p:nvGraphicFramePr>
          <p:xfrm>
            <a:off x="6324600" y="1474787"/>
            <a:ext cx="215900" cy="354013"/>
          </p:xfrm>
          <a:graphic>
            <a:graphicData uri="http://schemas.openxmlformats.org/presentationml/2006/ole">
              <p:oleObj spid="_x0000_s1631236" name="Equation" r:id="rId5" imgW="126835" imgH="202936" progId="Equation.DSMT4">
                <p:embed/>
              </p:oleObj>
            </a:graphicData>
          </a:graphic>
        </p:graphicFrame>
        <p:sp>
          <p:nvSpPr>
            <p:cNvPr id="101408" name="Text Box 22"/>
            <p:cNvSpPr txBox="1">
              <a:spLocks noChangeArrowheads="1"/>
            </p:cNvSpPr>
            <p:nvPr/>
          </p:nvSpPr>
          <p:spPr bwMode="auto">
            <a:xfrm>
              <a:off x="6629400" y="3135489"/>
              <a:ext cx="914400" cy="3390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a:latin typeface="Times New Roman" panose="02020603050405020304" pitchFamily="18" charset="0"/>
                </a:rPr>
                <a:t>device</a:t>
              </a:r>
            </a:p>
          </p:txBody>
        </p:sp>
        <p:graphicFrame>
          <p:nvGraphicFramePr>
            <p:cNvPr id="101409" name="Object 62"/>
            <p:cNvGraphicFramePr>
              <a:graphicFrameLocks noChangeAspect="1"/>
            </p:cNvGraphicFramePr>
            <p:nvPr/>
          </p:nvGraphicFramePr>
          <p:xfrm>
            <a:off x="6172200" y="3256686"/>
            <a:ext cx="447599" cy="248514"/>
          </p:xfrm>
          <a:graphic>
            <a:graphicData uri="http://schemas.openxmlformats.org/presentationml/2006/ole">
              <p:oleObj spid="_x0000_s1631237" name="Equation" r:id="rId6" imgW="304536" imgH="164957" progId="Equation.DSMT4">
                <p:embed/>
              </p:oleObj>
            </a:graphicData>
          </a:graphic>
        </p:graphicFrame>
      </p:grpSp>
      <p:grpSp>
        <p:nvGrpSpPr>
          <p:cNvPr id="6" name="Group 87"/>
          <p:cNvGrpSpPr>
            <a:grpSpLocks/>
          </p:cNvGrpSpPr>
          <p:nvPr/>
        </p:nvGrpSpPr>
        <p:grpSpPr bwMode="auto">
          <a:xfrm>
            <a:off x="3371850" y="4040982"/>
            <a:ext cx="2400300" cy="1616869"/>
            <a:chOff x="1295758" y="3200400"/>
            <a:chExt cx="3200042" cy="2156178"/>
          </a:xfrm>
        </p:grpSpPr>
        <p:sp>
          <p:nvSpPr>
            <p:cNvPr id="101383" name="Line 16"/>
            <p:cNvSpPr>
              <a:spLocks noChangeShapeType="1"/>
            </p:cNvSpPr>
            <p:nvPr/>
          </p:nvSpPr>
          <p:spPr bwMode="auto">
            <a:xfrm flipH="1" flipV="1">
              <a:off x="2568222" y="3581400"/>
              <a:ext cx="11112" cy="1608137"/>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1384" name="Line 8"/>
            <p:cNvSpPr>
              <a:spLocks noChangeShapeType="1"/>
            </p:cNvSpPr>
            <p:nvPr/>
          </p:nvSpPr>
          <p:spPr bwMode="auto">
            <a:xfrm rot="19458507" flipH="1">
              <a:off x="2128637" y="3824892"/>
              <a:ext cx="323436" cy="1393201"/>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385" name="Line 8"/>
            <p:cNvSpPr>
              <a:spLocks noChangeShapeType="1"/>
            </p:cNvSpPr>
            <p:nvPr/>
          </p:nvSpPr>
          <p:spPr bwMode="auto">
            <a:xfrm rot="17880000" flipH="1">
              <a:off x="1879209" y="4031957"/>
              <a:ext cx="323436" cy="1393201"/>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386" name="Text Box 12"/>
            <p:cNvSpPr txBox="1">
              <a:spLocks noChangeArrowheads="1"/>
            </p:cNvSpPr>
            <p:nvPr/>
          </p:nvSpPr>
          <p:spPr bwMode="auto">
            <a:xfrm>
              <a:off x="1828800" y="3491339"/>
              <a:ext cx="320892" cy="35252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u</a:t>
              </a:r>
              <a:endParaRPr lang="en-US" altLang="en-US" sz="1350" b="1">
                <a:latin typeface="Times New Roman" panose="02020603050405020304" pitchFamily="18" charset="0"/>
              </a:endParaRPr>
            </a:p>
          </p:txBody>
        </p:sp>
        <p:sp>
          <p:nvSpPr>
            <p:cNvPr id="101387" name="Line 16"/>
            <p:cNvSpPr>
              <a:spLocks noChangeShapeType="1"/>
            </p:cNvSpPr>
            <p:nvPr/>
          </p:nvSpPr>
          <p:spPr bwMode="auto">
            <a:xfrm rot="5400000" flipH="1" flipV="1">
              <a:off x="3370086" y="4371799"/>
              <a:ext cx="11112" cy="1608137"/>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aphicFrame>
          <p:nvGraphicFramePr>
            <p:cNvPr id="101388" name="Object 65"/>
            <p:cNvGraphicFramePr>
              <a:graphicFrameLocks noChangeAspect="1"/>
            </p:cNvGraphicFramePr>
            <p:nvPr/>
          </p:nvGraphicFramePr>
          <p:xfrm>
            <a:off x="1905000" y="4191000"/>
            <a:ext cx="220554" cy="352886"/>
          </p:xfrm>
          <a:graphic>
            <a:graphicData uri="http://schemas.openxmlformats.org/presentationml/2006/ole">
              <p:oleObj spid="_x0000_s1631238" name="Equation" r:id="rId7" imgW="126835" imgH="202936" progId="Equation.DSMT4">
                <p:embed/>
              </p:oleObj>
            </a:graphicData>
          </a:graphic>
        </p:graphicFrame>
        <p:sp>
          <p:nvSpPr>
            <p:cNvPr id="101389" name="Arc 19"/>
            <p:cNvSpPr>
              <a:spLocks/>
            </p:cNvSpPr>
            <p:nvPr/>
          </p:nvSpPr>
          <p:spPr bwMode="auto">
            <a:xfrm>
              <a:off x="2401253" y="4767599"/>
              <a:ext cx="155680" cy="5557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cxnSp>
          <p:nvCxnSpPr>
            <p:cNvPr id="101390" name="Straight Connector 73"/>
            <p:cNvCxnSpPr>
              <a:cxnSpLocks noChangeShapeType="1"/>
            </p:cNvCxnSpPr>
            <p:nvPr/>
          </p:nvCxnSpPr>
          <p:spPr bwMode="auto">
            <a:xfrm flipV="1">
              <a:off x="1989246" y="4402092"/>
              <a:ext cx="556398" cy="24610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aphicFrame>
          <p:nvGraphicFramePr>
            <p:cNvPr id="101391" name="Object 77"/>
            <p:cNvGraphicFramePr>
              <a:graphicFrameLocks noChangeAspect="1"/>
            </p:cNvGraphicFramePr>
            <p:nvPr/>
          </p:nvGraphicFramePr>
          <p:xfrm>
            <a:off x="2406745" y="4544070"/>
            <a:ext cx="184055" cy="256883"/>
          </p:xfrm>
          <a:graphic>
            <a:graphicData uri="http://schemas.openxmlformats.org/presentationml/2006/ole">
              <p:oleObj spid="_x0000_s1631239" name="Equation" r:id="rId8" imgW="126725" imgH="177415" progId="Equation.DSMT4">
                <p:embed/>
              </p:oleObj>
            </a:graphicData>
          </a:graphic>
        </p:graphicFrame>
        <p:sp>
          <p:nvSpPr>
            <p:cNvPr id="101392" name="Line 8"/>
            <p:cNvSpPr>
              <a:spLocks noChangeShapeType="1"/>
            </p:cNvSpPr>
            <p:nvPr/>
          </p:nvSpPr>
          <p:spPr bwMode="auto">
            <a:xfrm rot="3258507" flipH="1">
              <a:off x="3075663" y="4198423"/>
              <a:ext cx="323436" cy="1393201"/>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393" name="Text Box 12"/>
            <p:cNvSpPr txBox="1">
              <a:spLocks noChangeArrowheads="1"/>
            </p:cNvSpPr>
            <p:nvPr/>
          </p:nvSpPr>
          <p:spPr bwMode="auto">
            <a:xfrm>
              <a:off x="3870108" y="4371872"/>
              <a:ext cx="320892" cy="35252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v</a:t>
              </a:r>
              <a:endParaRPr lang="en-US" altLang="en-US" sz="1350" b="1">
                <a:latin typeface="Times New Roman" panose="02020603050405020304" pitchFamily="18" charset="0"/>
              </a:endParaRPr>
            </a:p>
          </p:txBody>
        </p:sp>
        <p:sp>
          <p:nvSpPr>
            <p:cNvPr id="101394" name="Text Box 21"/>
            <p:cNvSpPr txBox="1">
              <a:spLocks noChangeArrowheads="1"/>
            </p:cNvSpPr>
            <p:nvPr/>
          </p:nvSpPr>
          <p:spPr bwMode="auto">
            <a:xfrm>
              <a:off x="2362200" y="3200400"/>
              <a:ext cx="458284" cy="40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graphicFrame>
          <p:nvGraphicFramePr>
            <p:cNvPr id="101395" name="Object 86"/>
            <p:cNvGraphicFramePr>
              <a:graphicFrameLocks noChangeAspect="1"/>
            </p:cNvGraphicFramePr>
            <p:nvPr/>
          </p:nvGraphicFramePr>
          <p:xfrm>
            <a:off x="1295758" y="4037013"/>
            <a:ext cx="223838" cy="209550"/>
          </p:xfrm>
          <a:graphic>
            <a:graphicData uri="http://schemas.openxmlformats.org/presentationml/2006/ole">
              <p:oleObj spid="_x0000_s1631240" name="Equation" r:id="rId9" imgW="152334" imgH="139639" progId="Equation.DSMT4">
                <p:embed/>
              </p:oleObj>
            </a:graphicData>
          </a:graphic>
        </p:graphicFrame>
        <p:graphicFrame>
          <p:nvGraphicFramePr>
            <p:cNvPr id="101396" name="Object 85"/>
            <p:cNvGraphicFramePr>
              <a:graphicFrameLocks noChangeAspect="1"/>
            </p:cNvGraphicFramePr>
            <p:nvPr/>
          </p:nvGraphicFramePr>
          <p:xfrm>
            <a:off x="3471862" y="3883378"/>
            <a:ext cx="185738" cy="249238"/>
          </p:xfrm>
          <a:graphic>
            <a:graphicData uri="http://schemas.openxmlformats.org/presentationml/2006/ole">
              <p:oleObj spid="_x0000_s1631241" name="Equation" r:id="rId10" imgW="126780" imgH="164814" progId="Equation.DSMT4">
                <p:embed/>
              </p:oleObj>
            </a:graphicData>
          </a:graphic>
        </p:graphicFrame>
        <p:sp>
          <p:nvSpPr>
            <p:cNvPr id="101397" name="Line 8"/>
            <p:cNvSpPr>
              <a:spLocks noChangeShapeType="1"/>
            </p:cNvSpPr>
            <p:nvPr/>
          </p:nvSpPr>
          <p:spPr bwMode="auto">
            <a:xfrm rot="1680000" flipH="1">
              <a:off x="2887616" y="3937029"/>
              <a:ext cx="323436" cy="1393201"/>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1398" name="Text Box 21"/>
            <p:cNvSpPr txBox="1">
              <a:spLocks noChangeArrowheads="1"/>
            </p:cNvSpPr>
            <p:nvPr/>
          </p:nvSpPr>
          <p:spPr bwMode="auto">
            <a:xfrm>
              <a:off x="4095636" y="4942143"/>
              <a:ext cx="400164" cy="4144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grpSp>
    </p:spTree>
    <p:extLst>
      <p:ext uri="{BB962C8B-B14F-4D97-AF65-F5344CB8AC3E}">
        <p14:creationId xmlns="" xmlns:p14="http://schemas.microsoft.com/office/powerpoint/2010/main" val="14654648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1485901" y="1081088"/>
            <a:ext cx="6228160" cy="3677039"/>
            <a:chOff x="457200" y="298780"/>
            <a:chExt cx="8304213" cy="4901437"/>
          </a:xfrm>
        </p:grpSpPr>
        <p:grpSp>
          <p:nvGrpSpPr>
            <p:cNvPr id="3" name="Group 5"/>
            <p:cNvGrpSpPr>
              <a:grpSpLocks/>
            </p:cNvGrpSpPr>
            <p:nvPr/>
          </p:nvGrpSpPr>
          <p:grpSpPr bwMode="auto">
            <a:xfrm>
              <a:off x="3399300" y="304800"/>
              <a:ext cx="2239500" cy="3388520"/>
              <a:chOff x="3399300" y="304800"/>
              <a:chExt cx="2239500" cy="3388520"/>
            </a:xfrm>
          </p:grpSpPr>
          <p:sp>
            <p:nvSpPr>
              <p:cNvPr id="100414" name="AutoShape 13"/>
              <p:cNvSpPr>
                <a:spLocks noChangeArrowheads="1"/>
              </p:cNvSpPr>
              <p:nvPr/>
            </p:nvSpPr>
            <p:spPr bwMode="auto">
              <a:xfrm rot="16189543" flipV="1">
                <a:off x="2962275" y="1935163"/>
                <a:ext cx="1974850" cy="928688"/>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0415" name="Text Box 21"/>
              <p:cNvSpPr txBox="1">
                <a:spLocks noChangeArrowheads="1"/>
              </p:cNvSpPr>
              <p:nvPr/>
            </p:nvSpPr>
            <p:spPr bwMode="auto">
              <a:xfrm>
                <a:off x="3733800" y="304800"/>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100416" name="Text Box 22"/>
              <p:cNvSpPr txBox="1">
                <a:spLocks noChangeArrowheads="1"/>
              </p:cNvSpPr>
              <p:nvPr/>
            </p:nvSpPr>
            <p:spPr bwMode="auto">
              <a:xfrm>
                <a:off x="3399300" y="3354389"/>
                <a:ext cx="1331912" cy="338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t>x-y </a:t>
                </a:r>
                <a:r>
                  <a:rPr lang="en-US" altLang="en-US" sz="1350"/>
                  <a:t>device</a:t>
                </a:r>
              </a:p>
            </p:txBody>
          </p:sp>
          <p:sp>
            <p:nvSpPr>
              <p:cNvPr id="100417" name="Line 16"/>
              <p:cNvSpPr>
                <a:spLocks noChangeShapeType="1"/>
              </p:cNvSpPr>
              <p:nvPr/>
            </p:nvSpPr>
            <p:spPr bwMode="auto">
              <a:xfrm rot="300000" flipV="1">
                <a:off x="3986245" y="1724002"/>
                <a:ext cx="1118343" cy="595994"/>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0418" name="Text Box 21"/>
              <p:cNvSpPr txBox="1">
                <a:spLocks noChangeArrowheads="1"/>
              </p:cNvSpPr>
              <p:nvPr/>
            </p:nvSpPr>
            <p:spPr bwMode="auto">
              <a:xfrm>
                <a:off x="5086350" y="1522853"/>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grpSp>
        <p:sp>
          <p:nvSpPr>
            <p:cNvPr id="100357" name="AutoShape 13"/>
            <p:cNvSpPr>
              <a:spLocks noChangeArrowheads="1"/>
            </p:cNvSpPr>
            <p:nvPr/>
          </p:nvSpPr>
          <p:spPr bwMode="auto">
            <a:xfrm rot="16189543" flipV="1">
              <a:off x="5476875" y="2874964"/>
              <a:ext cx="1974850" cy="928688"/>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0358" name="Line 16"/>
            <p:cNvSpPr>
              <a:spLocks noChangeShapeType="1"/>
            </p:cNvSpPr>
            <p:nvPr/>
          </p:nvSpPr>
          <p:spPr bwMode="auto">
            <a:xfrm flipH="1" flipV="1">
              <a:off x="6465710" y="1605846"/>
              <a:ext cx="11289" cy="160813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0359" name="Text Box 21"/>
            <p:cNvSpPr txBox="1">
              <a:spLocks noChangeArrowheads="1"/>
            </p:cNvSpPr>
            <p:nvPr/>
          </p:nvSpPr>
          <p:spPr bwMode="auto">
            <a:xfrm>
              <a:off x="6450013" y="1371600"/>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100360" name="Text Box 22"/>
            <p:cNvSpPr txBox="1">
              <a:spLocks noChangeArrowheads="1"/>
            </p:cNvSpPr>
            <p:nvPr/>
          </p:nvSpPr>
          <p:spPr bwMode="auto">
            <a:xfrm>
              <a:off x="5913900" y="4294190"/>
              <a:ext cx="1331912" cy="338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t>x-y </a:t>
              </a:r>
              <a:r>
                <a:rPr lang="en-US" altLang="en-US" sz="1350"/>
                <a:t>device</a:t>
              </a:r>
            </a:p>
          </p:txBody>
        </p:sp>
        <p:sp>
          <p:nvSpPr>
            <p:cNvPr id="100361" name="Line 16"/>
            <p:cNvSpPr>
              <a:spLocks noChangeShapeType="1"/>
            </p:cNvSpPr>
            <p:nvPr/>
          </p:nvSpPr>
          <p:spPr bwMode="auto">
            <a:xfrm rot="300000" flipV="1">
              <a:off x="6500845" y="2663803"/>
              <a:ext cx="1118343" cy="595994"/>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0362" name="Text Box 21"/>
            <p:cNvSpPr txBox="1">
              <a:spLocks noChangeArrowheads="1"/>
            </p:cNvSpPr>
            <p:nvPr/>
          </p:nvSpPr>
          <p:spPr bwMode="auto">
            <a:xfrm>
              <a:off x="7600950" y="2462654"/>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grpSp>
          <p:nvGrpSpPr>
            <p:cNvPr id="4" name="Group 4"/>
            <p:cNvGrpSpPr>
              <a:grpSpLocks/>
            </p:cNvGrpSpPr>
            <p:nvPr/>
          </p:nvGrpSpPr>
          <p:grpSpPr bwMode="auto">
            <a:xfrm>
              <a:off x="4343400" y="2438400"/>
              <a:ext cx="1530812" cy="684940"/>
              <a:chOff x="4553999" y="2494038"/>
              <a:chExt cx="1530812" cy="684940"/>
            </a:xfrm>
          </p:grpSpPr>
          <p:sp>
            <p:nvSpPr>
              <p:cNvPr id="100411" name="Oval 1"/>
              <p:cNvSpPr>
                <a:spLocks noChangeArrowheads="1"/>
              </p:cNvSpPr>
              <p:nvPr/>
            </p:nvSpPr>
            <p:spPr bwMode="auto">
              <a:xfrm>
                <a:off x="5235222" y="2744786"/>
                <a:ext cx="152400" cy="168940"/>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cxnSp>
            <p:nvCxnSpPr>
              <p:cNvPr id="100412" name="Straight Arrow Connector 3"/>
              <p:cNvCxnSpPr>
                <a:cxnSpLocks noChangeShapeType="1"/>
              </p:cNvCxnSpPr>
              <p:nvPr/>
            </p:nvCxnSpPr>
            <p:spPr bwMode="auto">
              <a:xfrm rot="-300000" flipH="1" flipV="1">
                <a:off x="4553999" y="2494038"/>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13" name="Straight Arrow Connector 41"/>
              <p:cNvCxnSpPr>
                <a:cxnSpLocks noChangeShapeType="1"/>
              </p:cNvCxnSpPr>
              <p:nvPr/>
            </p:nvCxnSpPr>
            <p:spPr bwMode="auto">
              <a:xfrm rot="10500000" flipH="1" flipV="1">
                <a:off x="5544599" y="2898654"/>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00364" name="Freeform 69"/>
            <p:cNvSpPr>
              <a:spLocks/>
            </p:cNvSpPr>
            <p:nvPr/>
          </p:nvSpPr>
          <p:spPr bwMode="auto">
            <a:xfrm rot="1172647" flipH="1" flipV="1">
              <a:off x="2517357" y="570766"/>
              <a:ext cx="266958" cy="973593"/>
            </a:xfrm>
            <a:custGeom>
              <a:avLst/>
              <a:gdLst>
                <a:gd name="T0" fmla="*/ 0 w 243"/>
                <a:gd name="T1" fmla="*/ 0 h 644"/>
                <a:gd name="T2" fmla="*/ 0 w 243"/>
                <a:gd name="T3" fmla="*/ 0 h 644"/>
                <a:gd name="T4" fmla="*/ 0 w 243"/>
                <a:gd name="T5" fmla="*/ 0 h 644"/>
                <a:gd name="T6" fmla="*/ 0 w 243"/>
                <a:gd name="T7" fmla="*/ 0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0365" name="Text Box 70"/>
            <p:cNvSpPr txBox="1">
              <a:spLocks noChangeArrowheads="1"/>
            </p:cNvSpPr>
            <p:nvPr/>
          </p:nvSpPr>
          <p:spPr bwMode="auto">
            <a:xfrm>
              <a:off x="1892521" y="298780"/>
              <a:ext cx="1827213" cy="34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x</a:t>
              </a:r>
              <a:r>
                <a:rPr lang="en-US" altLang="en-US" sz="1350" b="1">
                  <a:latin typeface="Times New Roman" panose="02020603050405020304" pitchFamily="18" charset="0"/>
                </a:rPr>
                <a:t>-polarized </a:t>
              </a:r>
            </a:p>
          </p:txBody>
        </p:sp>
        <p:sp>
          <p:nvSpPr>
            <p:cNvPr id="100366" name="Text Box 70"/>
            <p:cNvSpPr txBox="1">
              <a:spLocks noChangeArrowheads="1"/>
            </p:cNvSpPr>
            <p:nvPr/>
          </p:nvSpPr>
          <p:spPr bwMode="auto">
            <a:xfrm>
              <a:off x="6934200" y="4571649"/>
              <a:ext cx="1827213" cy="34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y</a:t>
              </a:r>
              <a:r>
                <a:rPr lang="en-US" altLang="en-US" sz="1350" b="1">
                  <a:latin typeface="Times New Roman" panose="02020603050405020304" pitchFamily="18" charset="0"/>
                </a:rPr>
                <a:t>-polarized </a:t>
              </a:r>
            </a:p>
          </p:txBody>
        </p:sp>
        <p:grpSp>
          <p:nvGrpSpPr>
            <p:cNvPr id="5" name="Group 19"/>
            <p:cNvGrpSpPr>
              <a:grpSpLocks/>
            </p:cNvGrpSpPr>
            <p:nvPr/>
          </p:nvGrpSpPr>
          <p:grpSpPr bwMode="auto">
            <a:xfrm>
              <a:off x="6324600" y="3525173"/>
              <a:ext cx="1633538" cy="742027"/>
              <a:chOff x="6497284" y="3525173"/>
              <a:chExt cx="1633538" cy="742027"/>
            </a:xfrm>
          </p:grpSpPr>
          <p:sp>
            <p:nvSpPr>
              <p:cNvPr id="100398" name="Line 31"/>
              <p:cNvSpPr>
                <a:spLocks noChangeShapeType="1"/>
              </p:cNvSpPr>
              <p:nvPr/>
            </p:nvSpPr>
            <p:spPr bwMode="auto">
              <a:xfrm rot="-129668">
                <a:off x="6497284" y="3529012"/>
                <a:ext cx="1633538"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nvGrpSpPr>
              <p:cNvPr id="6" name="Group 17"/>
              <p:cNvGrpSpPr>
                <a:grpSpLocks/>
              </p:cNvGrpSpPr>
              <p:nvPr/>
            </p:nvGrpSpPr>
            <p:grpSpPr bwMode="auto">
              <a:xfrm>
                <a:off x="6498447" y="3525173"/>
                <a:ext cx="647338" cy="363704"/>
                <a:chOff x="791928" y="3379499"/>
                <a:chExt cx="647338" cy="363704"/>
              </a:xfrm>
            </p:grpSpPr>
            <p:cxnSp>
              <p:nvCxnSpPr>
                <p:cNvPr id="100407" name="Straight Connector 14"/>
                <p:cNvCxnSpPr>
                  <a:cxnSpLocks noChangeShapeType="1"/>
                </p:cNvCxnSpPr>
                <p:nvPr/>
              </p:nvCxnSpPr>
              <p:spPr bwMode="auto">
                <a:xfrm rot="720000" flipV="1">
                  <a:off x="791928" y="3379499"/>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8" name="Straight Connector 178"/>
                <p:cNvCxnSpPr>
                  <a:cxnSpLocks noChangeShapeType="1"/>
                </p:cNvCxnSpPr>
                <p:nvPr/>
              </p:nvCxnSpPr>
              <p:spPr bwMode="auto">
                <a:xfrm rot="720000" flipV="1">
                  <a:off x="944328" y="3450641"/>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9" name="Straight Connector 179"/>
                <p:cNvCxnSpPr>
                  <a:cxnSpLocks noChangeShapeType="1"/>
                </p:cNvCxnSpPr>
                <p:nvPr/>
              </p:nvCxnSpPr>
              <p:spPr bwMode="auto">
                <a:xfrm rot="720000" flipV="1">
                  <a:off x="1078157" y="3520610"/>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10" name="Straight Connector 180"/>
                <p:cNvCxnSpPr>
                  <a:cxnSpLocks noChangeShapeType="1"/>
                </p:cNvCxnSpPr>
                <p:nvPr/>
              </p:nvCxnSpPr>
              <p:spPr bwMode="auto">
                <a:xfrm rot="720000" flipV="1">
                  <a:off x="1213946" y="3580033"/>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 name="Group 182"/>
              <p:cNvGrpSpPr>
                <a:grpSpLocks/>
              </p:cNvGrpSpPr>
              <p:nvPr/>
            </p:nvGrpSpPr>
            <p:grpSpPr bwMode="auto">
              <a:xfrm>
                <a:off x="7078119" y="3778237"/>
                <a:ext cx="647338" cy="363704"/>
                <a:chOff x="791928" y="3379499"/>
                <a:chExt cx="647338" cy="363704"/>
              </a:xfrm>
            </p:grpSpPr>
            <p:cxnSp>
              <p:nvCxnSpPr>
                <p:cNvPr id="100403" name="Straight Connector 183"/>
                <p:cNvCxnSpPr>
                  <a:cxnSpLocks noChangeShapeType="1"/>
                </p:cNvCxnSpPr>
                <p:nvPr/>
              </p:nvCxnSpPr>
              <p:spPr bwMode="auto">
                <a:xfrm rot="720000" flipV="1">
                  <a:off x="791928" y="3379499"/>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4" name="Straight Connector 184"/>
                <p:cNvCxnSpPr>
                  <a:cxnSpLocks noChangeShapeType="1"/>
                </p:cNvCxnSpPr>
                <p:nvPr/>
              </p:nvCxnSpPr>
              <p:spPr bwMode="auto">
                <a:xfrm rot="720000" flipV="1">
                  <a:off x="944328" y="3450641"/>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5" name="Straight Connector 185"/>
                <p:cNvCxnSpPr>
                  <a:cxnSpLocks noChangeShapeType="1"/>
                </p:cNvCxnSpPr>
                <p:nvPr/>
              </p:nvCxnSpPr>
              <p:spPr bwMode="auto">
                <a:xfrm rot="720000" flipV="1">
                  <a:off x="1078157" y="3520610"/>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6" name="Straight Connector 186"/>
                <p:cNvCxnSpPr>
                  <a:cxnSpLocks noChangeShapeType="1"/>
                </p:cNvCxnSpPr>
                <p:nvPr/>
              </p:nvCxnSpPr>
              <p:spPr bwMode="auto">
                <a:xfrm rot="720000" flipV="1">
                  <a:off x="1213946" y="3580033"/>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100401" name="Straight Connector 188"/>
              <p:cNvCxnSpPr>
                <a:cxnSpLocks noChangeShapeType="1"/>
              </p:cNvCxnSpPr>
              <p:nvPr/>
            </p:nvCxnSpPr>
            <p:spPr bwMode="auto">
              <a:xfrm rot="720000" flipV="1">
                <a:off x="7661270" y="4026592"/>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402" name="Straight Connector 189"/>
              <p:cNvCxnSpPr>
                <a:cxnSpLocks noChangeShapeType="1"/>
              </p:cNvCxnSpPr>
              <p:nvPr/>
            </p:nvCxnSpPr>
            <p:spPr bwMode="auto">
              <a:xfrm rot="720000" flipV="1">
                <a:off x="7847537" y="4097734"/>
                <a:ext cx="225320" cy="163170"/>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00368" name="Freeform 69"/>
            <p:cNvSpPr>
              <a:spLocks/>
            </p:cNvSpPr>
            <p:nvPr/>
          </p:nvSpPr>
          <p:spPr bwMode="auto">
            <a:xfrm rot="1172647" flipH="1">
              <a:off x="7622526" y="4203555"/>
              <a:ext cx="56709" cy="456415"/>
            </a:xfrm>
            <a:custGeom>
              <a:avLst/>
              <a:gdLst>
                <a:gd name="T0" fmla="*/ 0 w 243"/>
                <a:gd name="T1" fmla="*/ 0 h 644"/>
                <a:gd name="T2" fmla="*/ 0 w 243"/>
                <a:gd name="T3" fmla="*/ 0 h 644"/>
                <a:gd name="T4" fmla="*/ 0 w 243"/>
                <a:gd name="T5" fmla="*/ 0 h 644"/>
                <a:gd name="T6" fmla="*/ 0 w 243"/>
                <a:gd name="T7" fmla="*/ 0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0369" name="Line 31"/>
            <p:cNvSpPr>
              <a:spLocks noChangeShapeType="1"/>
            </p:cNvSpPr>
            <p:nvPr/>
          </p:nvSpPr>
          <p:spPr bwMode="auto">
            <a:xfrm rot="-129668">
              <a:off x="1734894" y="1745874"/>
              <a:ext cx="1633538"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00370" name="Line 16"/>
            <p:cNvSpPr>
              <a:spLocks noChangeShapeType="1"/>
            </p:cNvSpPr>
            <p:nvPr/>
          </p:nvSpPr>
          <p:spPr bwMode="auto">
            <a:xfrm flipH="1" flipV="1">
              <a:off x="3962400" y="655285"/>
              <a:ext cx="11289" cy="160813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0371" name="Line 31"/>
            <p:cNvSpPr>
              <a:spLocks noChangeShapeType="1"/>
            </p:cNvSpPr>
            <p:nvPr/>
          </p:nvSpPr>
          <p:spPr bwMode="auto">
            <a:xfrm rot="-129668">
              <a:off x="6483946" y="3193674"/>
              <a:ext cx="1633538"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cxnSp>
          <p:nvCxnSpPr>
            <p:cNvPr id="200" name="Straight Connector 199"/>
            <p:cNvCxnSpPr/>
            <p:nvPr/>
          </p:nvCxnSpPr>
          <p:spPr bwMode="auto">
            <a:xfrm rot="1380000">
              <a:off x="8174038" y="4353782"/>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0373" name="Object 14"/>
            <p:cNvGraphicFramePr>
              <a:graphicFrameLocks noChangeAspect="1"/>
            </p:cNvGraphicFramePr>
            <p:nvPr/>
          </p:nvGraphicFramePr>
          <p:xfrm>
            <a:off x="8448675" y="3932238"/>
            <a:ext cx="304800" cy="350837"/>
          </p:xfrm>
          <a:graphic>
            <a:graphicData uri="http://schemas.openxmlformats.org/presentationml/2006/ole">
              <p:oleObj spid="_x0000_s1632258" name="Equation" r:id="rId3" imgW="203112" imgH="228501" progId="Equation.DSMT4">
                <p:embed/>
              </p:oleObj>
            </a:graphicData>
          </a:graphic>
        </p:graphicFrame>
        <p:cxnSp>
          <p:nvCxnSpPr>
            <p:cNvPr id="205" name="Straight Connector 204"/>
            <p:cNvCxnSpPr/>
            <p:nvPr/>
          </p:nvCxnSpPr>
          <p:spPr bwMode="auto">
            <a:xfrm rot="1380000">
              <a:off x="1135063" y="1633519"/>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auto">
            <a:xfrm rot="1380000">
              <a:off x="1287463" y="1208180"/>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bwMode="auto">
            <a:xfrm rot="1380000">
              <a:off x="8250238" y="399668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0377" name="Object 20"/>
            <p:cNvGraphicFramePr>
              <a:graphicFrameLocks noChangeAspect="1"/>
            </p:cNvGraphicFramePr>
            <p:nvPr/>
          </p:nvGraphicFramePr>
          <p:xfrm>
            <a:off x="893939" y="882143"/>
            <a:ext cx="285750" cy="350837"/>
          </p:xfrm>
          <a:graphic>
            <a:graphicData uri="http://schemas.openxmlformats.org/presentationml/2006/ole">
              <p:oleObj spid="_x0000_s1632259" name="Equation" r:id="rId4" imgW="190500" imgH="228600" progId="Equation.DSMT4">
                <p:embed/>
              </p:oleObj>
            </a:graphicData>
          </a:graphic>
        </p:graphicFrame>
        <p:graphicFrame>
          <p:nvGraphicFramePr>
            <p:cNvPr id="100378" name="Object 21"/>
            <p:cNvGraphicFramePr>
              <a:graphicFrameLocks noChangeAspect="1"/>
            </p:cNvGraphicFramePr>
            <p:nvPr/>
          </p:nvGraphicFramePr>
          <p:xfrm>
            <a:off x="762000" y="1352550"/>
            <a:ext cx="304800" cy="350838"/>
          </p:xfrm>
          <a:graphic>
            <a:graphicData uri="http://schemas.openxmlformats.org/presentationml/2006/ole">
              <p:oleObj spid="_x0000_s1632260" name="Equation" r:id="rId5" imgW="203112" imgH="228501" progId="Equation.DSMT4">
                <p:embed/>
              </p:oleObj>
            </a:graphicData>
          </a:graphic>
        </p:graphicFrame>
        <p:graphicFrame>
          <p:nvGraphicFramePr>
            <p:cNvPr id="100379" name="Object 22"/>
            <p:cNvGraphicFramePr>
              <a:graphicFrameLocks noChangeAspect="1"/>
            </p:cNvGraphicFramePr>
            <p:nvPr/>
          </p:nvGraphicFramePr>
          <p:xfrm>
            <a:off x="8372475" y="4297363"/>
            <a:ext cx="304800" cy="350837"/>
          </p:xfrm>
          <a:graphic>
            <a:graphicData uri="http://schemas.openxmlformats.org/presentationml/2006/ole">
              <p:oleObj spid="_x0000_s1632261" name="Equation" r:id="rId6" imgW="203112" imgH="228501" progId="Equation.DSMT4">
                <p:embed/>
              </p:oleObj>
            </a:graphicData>
          </a:graphic>
        </p:graphicFrame>
        <p:grpSp>
          <p:nvGrpSpPr>
            <p:cNvPr id="8" name="Group 211"/>
            <p:cNvGrpSpPr>
              <a:grpSpLocks/>
            </p:cNvGrpSpPr>
            <p:nvPr/>
          </p:nvGrpSpPr>
          <p:grpSpPr bwMode="auto">
            <a:xfrm>
              <a:off x="1752600" y="1297362"/>
              <a:ext cx="1633538" cy="867282"/>
              <a:chOff x="1887294" y="4345362"/>
              <a:chExt cx="1633538" cy="867282"/>
            </a:xfrm>
          </p:grpSpPr>
          <p:sp>
            <p:nvSpPr>
              <p:cNvPr id="100387" name="Line 31"/>
              <p:cNvSpPr>
                <a:spLocks noChangeShapeType="1"/>
              </p:cNvSpPr>
              <p:nvPr/>
            </p:nvSpPr>
            <p:spPr bwMode="auto">
              <a:xfrm rot="-129668">
                <a:off x="1887294" y="4412874"/>
                <a:ext cx="1633538"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cxnSp>
            <p:nvCxnSpPr>
              <p:cNvPr id="100388" name="Straight Connector 213"/>
              <p:cNvCxnSpPr>
                <a:cxnSpLocks noChangeShapeType="1"/>
              </p:cNvCxnSpPr>
              <p:nvPr/>
            </p:nvCxnSpPr>
            <p:spPr bwMode="auto">
              <a:xfrm flipV="1">
                <a:off x="1981200" y="4345362"/>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89" name="Straight Connector 214"/>
              <p:cNvCxnSpPr>
                <a:cxnSpLocks noChangeShapeType="1"/>
              </p:cNvCxnSpPr>
              <p:nvPr/>
            </p:nvCxnSpPr>
            <p:spPr bwMode="auto">
              <a:xfrm flipV="1">
                <a:off x="2133600" y="4407450"/>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0" name="Straight Connector 215"/>
              <p:cNvCxnSpPr>
                <a:cxnSpLocks noChangeShapeType="1"/>
              </p:cNvCxnSpPr>
              <p:nvPr/>
            </p:nvCxnSpPr>
            <p:spPr bwMode="auto">
              <a:xfrm flipV="1">
                <a:off x="2286000" y="4475184"/>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1" name="Straight Connector 216"/>
              <p:cNvCxnSpPr>
                <a:cxnSpLocks noChangeShapeType="1"/>
              </p:cNvCxnSpPr>
              <p:nvPr/>
            </p:nvCxnSpPr>
            <p:spPr bwMode="auto">
              <a:xfrm flipV="1">
                <a:off x="2438400" y="4540095"/>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2" name="Straight Connector 217"/>
              <p:cNvCxnSpPr>
                <a:cxnSpLocks noChangeShapeType="1"/>
              </p:cNvCxnSpPr>
              <p:nvPr/>
            </p:nvCxnSpPr>
            <p:spPr bwMode="auto">
              <a:xfrm flipV="1">
                <a:off x="2590800" y="4607829"/>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3" name="Straight Connector 218"/>
              <p:cNvCxnSpPr>
                <a:cxnSpLocks noChangeShapeType="1"/>
              </p:cNvCxnSpPr>
              <p:nvPr/>
            </p:nvCxnSpPr>
            <p:spPr bwMode="auto">
              <a:xfrm flipV="1">
                <a:off x="2743200" y="4647339"/>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4" name="Straight Connector 219"/>
              <p:cNvCxnSpPr>
                <a:cxnSpLocks noChangeShapeType="1"/>
              </p:cNvCxnSpPr>
              <p:nvPr/>
            </p:nvCxnSpPr>
            <p:spPr bwMode="auto">
              <a:xfrm flipV="1">
                <a:off x="2895600" y="4709427"/>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5" name="Straight Connector 220"/>
              <p:cNvCxnSpPr>
                <a:cxnSpLocks noChangeShapeType="1"/>
              </p:cNvCxnSpPr>
              <p:nvPr/>
            </p:nvCxnSpPr>
            <p:spPr bwMode="auto">
              <a:xfrm flipV="1">
                <a:off x="3048000" y="4777161"/>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6" name="Straight Connector 221"/>
              <p:cNvCxnSpPr>
                <a:cxnSpLocks noChangeShapeType="1"/>
              </p:cNvCxnSpPr>
              <p:nvPr/>
            </p:nvCxnSpPr>
            <p:spPr bwMode="auto">
              <a:xfrm flipV="1">
                <a:off x="3200400" y="4842072"/>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97" name="Straight Connector 222"/>
              <p:cNvCxnSpPr>
                <a:cxnSpLocks noChangeShapeType="1"/>
              </p:cNvCxnSpPr>
              <p:nvPr/>
            </p:nvCxnSpPr>
            <p:spPr bwMode="auto">
              <a:xfrm flipV="1">
                <a:off x="3352800" y="4909806"/>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100381" name="Straight Connector 25"/>
            <p:cNvCxnSpPr>
              <a:cxnSpLocks noChangeShapeType="1"/>
            </p:cNvCxnSpPr>
            <p:nvPr/>
          </p:nvCxnSpPr>
          <p:spPr bwMode="auto">
            <a:xfrm flipH="1">
              <a:off x="457200" y="1057562"/>
              <a:ext cx="381000" cy="0"/>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82" name="Straight Connector 27"/>
            <p:cNvCxnSpPr>
              <a:cxnSpLocks noChangeShapeType="1"/>
            </p:cNvCxnSpPr>
            <p:nvPr/>
          </p:nvCxnSpPr>
          <p:spPr bwMode="auto">
            <a:xfrm>
              <a:off x="457200" y="1057562"/>
              <a:ext cx="0" cy="3933119"/>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0383" name="TextBox 28"/>
            <p:cNvSpPr txBox="1">
              <a:spLocks noChangeArrowheads="1"/>
            </p:cNvSpPr>
            <p:nvPr/>
          </p:nvSpPr>
          <p:spPr bwMode="auto">
            <a:xfrm>
              <a:off x="1905000" y="4800212"/>
              <a:ext cx="1770307" cy="40000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a:t>Coincidence</a:t>
              </a:r>
              <a:endParaRPr lang="en-IN" altLang="en-US" sz="1350"/>
            </a:p>
          </p:txBody>
        </p:sp>
        <p:cxnSp>
          <p:nvCxnSpPr>
            <p:cNvPr id="100384" name="Straight Connector 37888"/>
            <p:cNvCxnSpPr>
              <a:cxnSpLocks noChangeShapeType="1"/>
            </p:cNvCxnSpPr>
            <p:nvPr/>
          </p:nvCxnSpPr>
          <p:spPr bwMode="auto">
            <a:xfrm>
              <a:off x="457200" y="4990681"/>
              <a:ext cx="1435321" cy="0"/>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85" name="Straight Connector 37895"/>
            <p:cNvCxnSpPr>
              <a:cxnSpLocks noChangeShapeType="1"/>
            </p:cNvCxnSpPr>
            <p:nvPr/>
          </p:nvCxnSpPr>
          <p:spPr bwMode="auto">
            <a:xfrm flipV="1">
              <a:off x="3680178" y="4952588"/>
              <a:ext cx="4778022" cy="32266"/>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0386" name="Straight Connector 34"/>
            <p:cNvCxnSpPr>
              <a:cxnSpLocks noChangeShapeType="1"/>
            </p:cNvCxnSpPr>
            <p:nvPr/>
          </p:nvCxnSpPr>
          <p:spPr bwMode="auto">
            <a:xfrm>
              <a:off x="8458200" y="4633121"/>
              <a:ext cx="0" cy="319467"/>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 xmlns:p14="http://schemas.microsoft.com/office/powerpoint/2010/main" val="28987480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3"/>
          <p:cNvSpPr>
            <a:spLocks noChangeArrowheads="1"/>
          </p:cNvSpPr>
          <p:nvPr/>
        </p:nvSpPr>
        <p:spPr bwMode="auto">
          <a:xfrm>
            <a:off x="899592" y="1196752"/>
            <a:ext cx="6745932"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b="1" dirty="0">
                <a:solidFill>
                  <a:srgbClr val="C00000"/>
                </a:solidFill>
                <a:latin typeface="Calibri" panose="020F0502020204030204" pitchFamily="34" charset="0"/>
              </a:rPr>
              <a:t>According to quantum theory:</a:t>
            </a:r>
          </a:p>
          <a:p>
            <a:pPr>
              <a:lnSpc>
                <a:spcPct val="150000"/>
              </a:lnSpc>
              <a:spcBef>
                <a:spcPct val="0"/>
              </a:spcBef>
              <a:buFontTx/>
              <a:buNone/>
            </a:pPr>
            <a:r>
              <a:rPr lang="en-US" altLang="en-US" b="1" dirty="0">
                <a:latin typeface="Calibri" panose="020F0502020204030204" pitchFamily="34" charset="0"/>
              </a:rPr>
              <a:t>the polarization of the photon (traveling to the left – or to the right) is not known before one of them is measured; </a:t>
            </a:r>
          </a:p>
        </p:txBody>
      </p:sp>
    </p:spTree>
    <p:extLst>
      <p:ext uri="{BB962C8B-B14F-4D97-AF65-F5344CB8AC3E}">
        <p14:creationId xmlns="" xmlns:p14="http://schemas.microsoft.com/office/powerpoint/2010/main" val="48106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52400"/>
            <a:ext cx="8287072" cy="584775"/>
          </a:xfrm>
          <a:prstGeom prst="rect">
            <a:avLst/>
          </a:prstGeom>
          <a:noFill/>
        </p:spPr>
        <p:txBody>
          <a:bodyPr wrap="square" rtlCol="0">
            <a:spAutoFit/>
          </a:bodyPr>
          <a:lstStyle/>
          <a:p>
            <a:r>
              <a:rPr lang="en-US" sz="3200" b="1" dirty="0" smtClean="0">
                <a:solidFill>
                  <a:srgbClr val="CC0000"/>
                </a:solidFill>
                <a:latin typeface="Calibri" pitchFamily="34" charset="0"/>
              </a:rPr>
              <a:t>The 2022 Nobel Prize in Physics </a:t>
            </a:r>
            <a:r>
              <a:rPr lang="en-US" sz="3200" b="1" dirty="0" smtClean="0">
                <a:solidFill>
                  <a:srgbClr val="CC0000"/>
                </a:solidFill>
                <a:latin typeface="Calibri" pitchFamily="34" charset="0"/>
              </a:rPr>
              <a:t>was awarded </a:t>
            </a:r>
            <a:r>
              <a:rPr lang="en-US" sz="3200" b="1" dirty="0" smtClean="0">
                <a:solidFill>
                  <a:srgbClr val="CC0000"/>
                </a:solidFill>
                <a:latin typeface="Calibri" pitchFamily="34" charset="0"/>
              </a:rPr>
              <a:t>to</a:t>
            </a:r>
            <a:endParaRPr lang="en-US" sz="3200" b="1" dirty="0">
              <a:solidFill>
                <a:srgbClr val="CC0000"/>
              </a:solidFill>
              <a:latin typeface="Calibri" pitchFamily="34" charset="0"/>
            </a:endParaRPr>
          </a:p>
        </p:txBody>
      </p:sp>
      <p:pic>
        <p:nvPicPr>
          <p:cNvPr id="375810" name="Picture 2"/>
          <p:cNvPicPr>
            <a:picLocks noChangeAspect="1" noChangeArrowheads="1"/>
          </p:cNvPicPr>
          <p:nvPr/>
        </p:nvPicPr>
        <p:blipFill>
          <a:blip r:embed="rId2" cstate="print"/>
          <a:srcRect l="37247" t="43750" r="20381" b="36250"/>
          <a:stretch>
            <a:fillRect/>
          </a:stretch>
        </p:blipFill>
        <p:spPr bwMode="auto">
          <a:xfrm>
            <a:off x="685800" y="764704"/>
            <a:ext cx="8039504" cy="2133600"/>
          </a:xfrm>
          <a:prstGeom prst="rect">
            <a:avLst/>
          </a:prstGeom>
          <a:noFill/>
          <a:ln w="9525">
            <a:noFill/>
            <a:miter lim="800000"/>
            <a:headEnd/>
            <a:tailEnd/>
          </a:ln>
        </p:spPr>
      </p:pic>
      <p:sp>
        <p:nvSpPr>
          <p:cNvPr id="4" name="TextBox 3"/>
          <p:cNvSpPr txBox="1"/>
          <p:nvPr/>
        </p:nvSpPr>
        <p:spPr>
          <a:xfrm>
            <a:off x="685800" y="2822104"/>
            <a:ext cx="8382000" cy="3046988"/>
          </a:xfrm>
          <a:prstGeom prst="rect">
            <a:avLst/>
          </a:prstGeom>
          <a:noFill/>
        </p:spPr>
        <p:txBody>
          <a:bodyPr wrap="square" rtlCol="0">
            <a:spAutoFit/>
          </a:bodyPr>
          <a:lstStyle/>
          <a:p>
            <a:r>
              <a:rPr lang="en-US" b="1" dirty="0" smtClean="0">
                <a:latin typeface="Calibri" pitchFamily="34" charset="0"/>
              </a:rPr>
              <a:t>Alain Aspect                      John </a:t>
            </a:r>
            <a:r>
              <a:rPr lang="en-US" b="1" dirty="0" err="1" smtClean="0">
                <a:latin typeface="Calibri" pitchFamily="34" charset="0"/>
              </a:rPr>
              <a:t>Clauser</a:t>
            </a:r>
            <a:r>
              <a:rPr lang="en-US" b="1" dirty="0" smtClean="0">
                <a:latin typeface="Calibri" pitchFamily="34" charset="0"/>
              </a:rPr>
              <a:t>      &amp;         Anton </a:t>
            </a:r>
            <a:r>
              <a:rPr lang="en-US" b="1" dirty="0" err="1" smtClean="0">
                <a:latin typeface="Calibri" pitchFamily="34" charset="0"/>
              </a:rPr>
              <a:t>Zeilinger</a:t>
            </a:r>
            <a:endParaRPr lang="en-US" b="1" dirty="0" smtClean="0">
              <a:latin typeface="Calibri" pitchFamily="34" charset="0"/>
            </a:endParaRPr>
          </a:p>
          <a:p>
            <a:endParaRPr lang="en-US" b="1" dirty="0" smtClean="0">
              <a:latin typeface="Calibri" pitchFamily="34" charset="0"/>
            </a:endParaRPr>
          </a:p>
          <a:p>
            <a:pPr>
              <a:lnSpc>
                <a:spcPct val="150000"/>
              </a:lnSpc>
            </a:pPr>
            <a:r>
              <a:rPr lang="en-US" sz="3200" b="1" i="1" dirty="0" smtClean="0">
                <a:solidFill>
                  <a:srgbClr val="CC0000"/>
                </a:solidFill>
                <a:latin typeface="Calibri" pitchFamily="34" charset="0"/>
              </a:rPr>
              <a:t>for experiments with entangled photons, establishing the violation of Bell inequalities and pioneering quantum information science</a:t>
            </a:r>
            <a:r>
              <a:rPr lang="en-US" b="1" dirty="0" smtClean="0">
                <a:latin typeface="Calibri" pitchFamily="34" charset="0"/>
              </a:rPr>
              <a:t>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5345030"/>
            <a:ext cx="91440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latin typeface="Calibri" panose="020F0502020204030204" pitchFamily="34" charset="0"/>
              </a:rPr>
              <a:t>Diagram adapted from </a:t>
            </a:r>
            <a:r>
              <a:rPr lang="en-US" altLang="en-US" b="1" dirty="0">
                <a:solidFill>
                  <a:schemeClr val="accent6">
                    <a:lumMod val="50000"/>
                  </a:schemeClr>
                </a:solidFill>
                <a:latin typeface="Calibri" panose="020F0502020204030204" pitchFamily="34" charset="0"/>
              </a:rPr>
              <a:t>http://www.faculty.umb.edu/gary_zabel/Courses/Parallel%20Universes/Texts/Quantum%20Entanglement.htm</a:t>
            </a:r>
          </a:p>
          <a:p>
            <a:r>
              <a:rPr lang="en-US" b="1" dirty="0">
                <a:latin typeface="Calibri" panose="020F0502020204030204" pitchFamily="34" charset="0"/>
              </a:rPr>
              <a:t>(Based on a diagram from the book </a:t>
            </a:r>
            <a:r>
              <a:rPr lang="en-US" b="1" i="1" dirty="0">
                <a:latin typeface="Calibri" panose="020F0502020204030204" pitchFamily="34" charset="0"/>
              </a:rPr>
              <a:t>Quantum Enigma</a:t>
            </a:r>
            <a:r>
              <a:rPr lang="en-US" b="1" dirty="0">
                <a:latin typeface="Calibri" panose="020F0502020204030204" pitchFamily="34" charset="0"/>
              </a:rPr>
              <a:t>)</a:t>
            </a:r>
            <a:endParaRPr lang="en-US" altLang="en-US" b="1" dirty="0">
              <a:latin typeface="Calibri" panose="020F0502020204030204" pitchFamily="34" charset="0"/>
            </a:endParaRPr>
          </a:p>
        </p:txBody>
      </p:sp>
      <p:pic>
        <p:nvPicPr>
          <p:cNvPr id="155652" name="Picture 4" descr="http://www.faculty.umb.edu/gary_zabel/Courses/Parallel%20Universes/Texts/Quantum%20Entanglement_files/reality_alice_bob.gi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512" y="332656"/>
            <a:ext cx="5454176" cy="448778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24"/>
          <p:cNvSpPr>
            <a:spLocks noChangeArrowheads="1"/>
          </p:cNvSpPr>
          <p:nvPr/>
        </p:nvSpPr>
        <p:spPr bwMode="auto">
          <a:xfrm>
            <a:off x="5436097" y="260648"/>
            <a:ext cx="3707904"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2400" b="1" dirty="0" smtClean="0">
                <a:solidFill>
                  <a:srgbClr val="B6270A"/>
                </a:solidFill>
                <a:latin typeface="Calibri" pitchFamily="34" charset="0"/>
              </a:rPr>
              <a:t>If </a:t>
            </a:r>
            <a:r>
              <a:rPr lang="en-US" altLang="en-US" sz="2400" b="1" dirty="0">
                <a:solidFill>
                  <a:srgbClr val="B6270A"/>
                </a:solidFill>
                <a:latin typeface="Calibri" pitchFamily="34" charset="0"/>
              </a:rPr>
              <a:t>the photon going to the left is passed through an </a:t>
            </a:r>
            <a:r>
              <a:rPr lang="en-US" altLang="en-US" sz="2400" b="1" i="1" dirty="0">
                <a:solidFill>
                  <a:srgbClr val="B6270A"/>
                </a:solidFill>
                <a:latin typeface="Calibri" pitchFamily="34" charset="0"/>
              </a:rPr>
              <a:t>x-y</a:t>
            </a:r>
            <a:r>
              <a:rPr lang="en-US" altLang="en-US" sz="2400" b="1" dirty="0">
                <a:solidFill>
                  <a:srgbClr val="B6270A"/>
                </a:solidFill>
                <a:latin typeface="Calibri" pitchFamily="34" charset="0"/>
              </a:rPr>
              <a:t> device, and it is found to be </a:t>
            </a:r>
            <a:r>
              <a:rPr lang="en-US" altLang="en-US" sz="2400" b="1" i="1" dirty="0">
                <a:solidFill>
                  <a:srgbClr val="B6270A"/>
                </a:solidFill>
                <a:latin typeface="Calibri" pitchFamily="34" charset="0"/>
              </a:rPr>
              <a:t>x</a:t>
            </a:r>
            <a:r>
              <a:rPr lang="en-US" altLang="en-US" sz="2400" b="1" dirty="0">
                <a:solidFill>
                  <a:srgbClr val="B6270A"/>
                </a:solidFill>
                <a:latin typeface="Calibri" pitchFamily="34" charset="0"/>
              </a:rPr>
              <a:t>-polarized  then the photon going to the right collapses to a state in which its polarization state is </a:t>
            </a:r>
            <a:r>
              <a:rPr lang="en-US" altLang="en-US" sz="2400" b="1" i="1" dirty="0">
                <a:solidFill>
                  <a:srgbClr val="B6270A"/>
                </a:solidFill>
                <a:latin typeface="Calibri" pitchFamily="34" charset="0"/>
              </a:rPr>
              <a:t>y</a:t>
            </a:r>
            <a:r>
              <a:rPr lang="en-US" altLang="en-US" sz="2400" b="1" dirty="0">
                <a:solidFill>
                  <a:srgbClr val="B6270A"/>
                </a:solidFill>
                <a:latin typeface="Calibri" pitchFamily="34" charset="0"/>
              </a:rPr>
              <a:t>-polarized </a:t>
            </a:r>
            <a:r>
              <a:rPr lang="en-US" altLang="en-US" sz="2400" dirty="0">
                <a:latin typeface="Calibri" pitchFamily="34" charset="0"/>
              </a:rPr>
              <a:t> </a:t>
            </a:r>
          </a:p>
        </p:txBody>
      </p:sp>
      <p:sp>
        <p:nvSpPr>
          <p:cNvPr id="6" name="TextBox 5"/>
          <p:cNvSpPr txBox="1">
            <a:spLocks noChangeArrowheads="1"/>
          </p:cNvSpPr>
          <p:nvPr/>
        </p:nvSpPr>
        <p:spPr bwMode="auto">
          <a:xfrm>
            <a:off x="755576" y="4725144"/>
            <a:ext cx="1547664" cy="46166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smtClean="0">
                <a:solidFill>
                  <a:srgbClr val="C00000"/>
                </a:solidFill>
                <a:latin typeface="+mn-lt"/>
              </a:rPr>
              <a:t>x-y</a:t>
            </a:r>
            <a:r>
              <a:rPr lang="en-US" altLang="en-US" b="1" dirty="0" smtClean="0">
                <a:solidFill>
                  <a:srgbClr val="C00000"/>
                </a:solidFill>
              </a:rPr>
              <a:t> </a:t>
            </a:r>
            <a:r>
              <a:rPr lang="en-US" altLang="en-US" b="1" dirty="0" smtClean="0">
                <a:solidFill>
                  <a:srgbClr val="C00000"/>
                </a:solidFill>
                <a:latin typeface="Calibri" pitchFamily="34" charset="0"/>
              </a:rPr>
              <a:t>device</a:t>
            </a:r>
            <a:endParaRPr lang="en-US" altLang="en-US" b="1" dirty="0">
              <a:solidFill>
                <a:srgbClr val="C00000"/>
              </a:solidFill>
              <a:latin typeface="Calibri" panose="020F0502020204030204" pitchFamily="34" charset="0"/>
            </a:endParaRPr>
          </a:p>
        </p:txBody>
      </p:sp>
      <p:sp>
        <p:nvSpPr>
          <p:cNvPr id="7" name="TextBox 6"/>
          <p:cNvSpPr txBox="1">
            <a:spLocks noChangeArrowheads="1"/>
          </p:cNvSpPr>
          <p:nvPr/>
        </p:nvSpPr>
        <p:spPr bwMode="auto">
          <a:xfrm>
            <a:off x="3816424" y="2319263"/>
            <a:ext cx="1547664" cy="46166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smtClean="0">
                <a:solidFill>
                  <a:srgbClr val="C00000"/>
                </a:solidFill>
                <a:latin typeface="+mn-lt"/>
              </a:rPr>
              <a:t>x-y</a:t>
            </a:r>
            <a:r>
              <a:rPr lang="en-US" altLang="en-US" b="1" dirty="0" smtClean="0">
                <a:solidFill>
                  <a:srgbClr val="C00000"/>
                </a:solidFill>
              </a:rPr>
              <a:t> </a:t>
            </a:r>
            <a:r>
              <a:rPr lang="en-US" altLang="en-US" b="1" dirty="0" smtClean="0">
                <a:solidFill>
                  <a:srgbClr val="C00000"/>
                </a:solidFill>
                <a:latin typeface="Calibri" pitchFamily="34" charset="0"/>
              </a:rPr>
              <a:t>device</a:t>
            </a:r>
            <a:endParaRPr lang="en-US" altLang="en-US"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187003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2" name="Picture 4" descr="http://www.faculty.umb.edu/gary_zabel/Courses/Parallel%20Universes/Texts/Quantum%20Entanglement_files/reality_alice_bob.gif"/>
          <p:cNvPicPr>
            <a:picLocks noChangeAspect="1" noChangeArrowheads="1"/>
          </p:cNvPicPr>
          <p:nvPr/>
        </p:nvPicPr>
        <p:blipFill>
          <a:blip r:embed="rId3" cstate="print">
            <a:extLst>
              <a:ext uri="{28A0092B-C50C-407E-A947-70E740481C1C}">
                <a14:useLocalDpi xmlns="" xmlns:a14="http://schemas.microsoft.com/office/drawing/2010/main" val="0"/>
              </a:ext>
            </a:extLst>
          </a:blip>
          <a:srcRect l="13981"/>
          <a:stretch>
            <a:fillRect/>
          </a:stretch>
        </p:blipFill>
        <p:spPr bwMode="auto">
          <a:xfrm>
            <a:off x="582141" y="260648"/>
            <a:ext cx="4691507" cy="448778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24"/>
          <p:cNvSpPr>
            <a:spLocks noChangeArrowheads="1"/>
          </p:cNvSpPr>
          <p:nvPr/>
        </p:nvSpPr>
        <p:spPr bwMode="auto">
          <a:xfrm>
            <a:off x="5292080" y="188640"/>
            <a:ext cx="3824845" cy="507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2400" b="1" dirty="0">
                <a:solidFill>
                  <a:srgbClr val="B6270A"/>
                </a:solidFill>
                <a:latin typeface="Calibri" pitchFamily="34" charset="0"/>
              </a:rPr>
              <a:t>Similarly, if the photon going to the left is passed through an </a:t>
            </a:r>
            <a:r>
              <a:rPr lang="en-US" altLang="en-US" sz="2400" b="1" i="1" dirty="0" smtClean="0">
                <a:solidFill>
                  <a:srgbClr val="B6270A"/>
                </a:solidFill>
                <a:latin typeface="+mj-lt"/>
              </a:rPr>
              <a:t>u-v</a:t>
            </a:r>
            <a:r>
              <a:rPr lang="en-US" altLang="en-US" sz="2400" b="1" dirty="0" smtClean="0">
                <a:solidFill>
                  <a:srgbClr val="B6270A"/>
                </a:solidFill>
                <a:latin typeface="+mj-lt"/>
              </a:rPr>
              <a:t> </a:t>
            </a:r>
            <a:r>
              <a:rPr lang="en-US" altLang="en-US" sz="2400" b="1" dirty="0" smtClean="0">
                <a:solidFill>
                  <a:srgbClr val="B6270A"/>
                </a:solidFill>
                <a:latin typeface="Calibri" pitchFamily="34" charset="0"/>
              </a:rPr>
              <a:t>device, </a:t>
            </a:r>
            <a:r>
              <a:rPr lang="en-US" altLang="en-US" sz="2400" b="1" dirty="0">
                <a:solidFill>
                  <a:srgbClr val="B6270A"/>
                </a:solidFill>
                <a:latin typeface="Calibri" pitchFamily="34" charset="0"/>
              </a:rPr>
              <a:t>and it is found to be </a:t>
            </a:r>
            <a:r>
              <a:rPr lang="en-US" altLang="en-US" sz="2400" b="1" i="1" dirty="0">
                <a:solidFill>
                  <a:srgbClr val="B6270A"/>
                </a:solidFill>
                <a:latin typeface="Calibri" pitchFamily="34" charset="0"/>
              </a:rPr>
              <a:t>u- </a:t>
            </a:r>
            <a:r>
              <a:rPr lang="en-US" altLang="en-US" sz="2400" b="1" dirty="0">
                <a:solidFill>
                  <a:srgbClr val="B6270A"/>
                </a:solidFill>
                <a:latin typeface="Calibri" pitchFamily="34" charset="0"/>
              </a:rPr>
              <a:t>polarized  then the polarization of the photon going to the right collapses to a state in which its polarization state is for sure  </a:t>
            </a:r>
            <a:r>
              <a:rPr lang="en-US" altLang="en-US" sz="2400" b="1" i="1" dirty="0">
                <a:solidFill>
                  <a:srgbClr val="B6270A"/>
                </a:solidFill>
                <a:latin typeface="+mn-lt"/>
                <a:cs typeface="+mn-cs"/>
              </a:rPr>
              <a:t>v</a:t>
            </a:r>
            <a:r>
              <a:rPr lang="en-US" altLang="en-US" sz="2400" b="1" i="1" dirty="0">
                <a:solidFill>
                  <a:srgbClr val="B6270A"/>
                </a:solidFill>
                <a:latin typeface="Calibri" pitchFamily="34" charset="0"/>
                <a:cs typeface="+mn-cs"/>
              </a:rPr>
              <a:t> </a:t>
            </a:r>
            <a:r>
              <a:rPr lang="en-US" altLang="en-US" sz="2400" b="1" i="1" dirty="0">
                <a:solidFill>
                  <a:srgbClr val="B6270A"/>
                </a:solidFill>
                <a:latin typeface="Calibri" pitchFamily="34" charset="0"/>
              </a:rPr>
              <a:t>- </a:t>
            </a:r>
            <a:r>
              <a:rPr lang="en-US" altLang="en-US" sz="2400" b="1" dirty="0">
                <a:solidFill>
                  <a:srgbClr val="B6270A"/>
                </a:solidFill>
                <a:latin typeface="Calibri" pitchFamily="34" charset="0"/>
              </a:rPr>
              <a:t>polarized.</a:t>
            </a:r>
          </a:p>
        </p:txBody>
      </p:sp>
      <p:sp>
        <p:nvSpPr>
          <p:cNvPr id="6" name="TextBox 5"/>
          <p:cNvSpPr txBox="1">
            <a:spLocks noChangeArrowheads="1"/>
          </p:cNvSpPr>
          <p:nvPr/>
        </p:nvSpPr>
        <p:spPr bwMode="auto">
          <a:xfrm>
            <a:off x="0" y="5345030"/>
            <a:ext cx="91440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mtClean="0">
                <a:latin typeface="Calibri" panose="020F0502020204030204" pitchFamily="34" charset="0"/>
              </a:rPr>
              <a:t>Diagram adapted from </a:t>
            </a:r>
            <a:r>
              <a:rPr lang="en-US" altLang="en-US" b="1" smtClean="0">
                <a:solidFill>
                  <a:schemeClr val="accent6">
                    <a:lumMod val="50000"/>
                  </a:schemeClr>
                </a:solidFill>
                <a:latin typeface="Calibri" panose="020F0502020204030204" pitchFamily="34" charset="0"/>
              </a:rPr>
              <a:t>http://www.faculty.umb.edu/gary_zabel/Courses/Parallel%20Universes/Texts/Quantum%20Entanglement.htm</a:t>
            </a:r>
          </a:p>
          <a:p>
            <a:r>
              <a:rPr lang="en-US" b="1" smtClean="0">
                <a:latin typeface="Calibri" panose="020F0502020204030204" pitchFamily="34" charset="0"/>
              </a:rPr>
              <a:t>(Based on a diagram from the book </a:t>
            </a:r>
            <a:r>
              <a:rPr lang="en-US" b="1" i="1" smtClean="0">
                <a:latin typeface="Calibri" panose="020F0502020204030204" pitchFamily="34" charset="0"/>
              </a:rPr>
              <a:t>Quantum Enigma</a:t>
            </a:r>
            <a:r>
              <a:rPr lang="en-US" b="1" smtClean="0">
                <a:latin typeface="Calibri" panose="020F0502020204030204" pitchFamily="34" charset="0"/>
              </a:rPr>
              <a:t>)</a:t>
            </a:r>
            <a:endParaRPr lang="en-US" altLang="en-US" b="1" dirty="0">
              <a:latin typeface="Calibri" panose="020F0502020204030204" pitchFamily="34" charset="0"/>
            </a:endParaRPr>
          </a:p>
        </p:txBody>
      </p:sp>
      <p:sp>
        <p:nvSpPr>
          <p:cNvPr id="7" name="TextBox 6"/>
          <p:cNvSpPr txBox="1">
            <a:spLocks noChangeArrowheads="1"/>
          </p:cNvSpPr>
          <p:nvPr/>
        </p:nvSpPr>
        <p:spPr bwMode="auto">
          <a:xfrm>
            <a:off x="3635896" y="2132856"/>
            <a:ext cx="1547664" cy="46166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smtClean="0">
                <a:solidFill>
                  <a:srgbClr val="C00000"/>
                </a:solidFill>
                <a:latin typeface="+mn-lt"/>
              </a:rPr>
              <a:t>u-v</a:t>
            </a:r>
            <a:r>
              <a:rPr lang="en-US" altLang="en-US" b="1" dirty="0" smtClean="0">
                <a:solidFill>
                  <a:srgbClr val="C00000"/>
                </a:solidFill>
              </a:rPr>
              <a:t> </a:t>
            </a:r>
            <a:r>
              <a:rPr lang="en-US" altLang="en-US" b="1" dirty="0" smtClean="0">
                <a:solidFill>
                  <a:srgbClr val="C00000"/>
                </a:solidFill>
                <a:latin typeface="Calibri" pitchFamily="34" charset="0"/>
              </a:rPr>
              <a:t>device</a:t>
            </a:r>
            <a:endParaRPr lang="en-US" altLang="en-US" b="1" dirty="0">
              <a:solidFill>
                <a:srgbClr val="C00000"/>
              </a:solidFill>
              <a:latin typeface="Calibri" panose="020F0502020204030204" pitchFamily="34" charset="0"/>
            </a:endParaRPr>
          </a:p>
        </p:txBody>
      </p:sp>
      <p:sp>
        <p:nvSpPr>
          <p:cNvPr id="8" name="TextBox 7"/>
          <p:cNvSpPr txBox="1">
            <a:spLocks noChangeArrowheads="1"/>
          </p:cNvSpPr>
          <p:nvPr/>
        </p:nvSpPr>
        <p:spPr bwMode="auto">
          <a:xfrm>
            <a:off x="1115616" y="4509120"/>
            <a:ext cx="1872208" cy="46166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smtClean="0">
                <a:solidFill>
                  <a:srgbClr val="C00000"/>
                </a:solidFill>
                <a:latin typeface="+mn-lt"/>
              </a:rPr>
              <a:t>u-v</a:t>
            </a:r>
            <a:r>
              <a:rPr lang="en-US" altLang="en-US" b="1" dirty="0" smtClean="0">
                <a:solidFill>
                  <a:srgbClr val="C00000"/>
                </a:solidFill>
              </a:rPr>
              <a:t> </a:t>
            </a:r>
            <a:r>
              <a:rPr lang="en-US" altLang="en-US" b="1" dirty="0" smtClean="0">
                <a:solidFill>
                  <a:srgbClr val="C00000"/>
                </a:solidFill>
                <a:latin typeface="Calibri" pitchFamily="34" charset="0"/>
              </a:rPr>
              <a:t>device      </a:t>
            </a:r>
            <a:endParaRPr lang="en-US" altLang="en-US"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18532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1"/>
          <p:cNvSpPr txBox="1">
            <a:spLocks noChangeArrowheads="1"/>
          </p:cNvSpPr>
          <p:nvPr/>
        </p:nvSpPr>
        <p:spPr bwMode="auto">
          <a:xfrm>
            <a:off x="827584" y="260648"/>
            <a:ext cx="5976664" cy="3970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2800" b="1" dirty="0">
                <a:latin typeface="Calibri" panose="020F0502020204030204" pitchFamily="34" charset="0"/>
              </a:rPr>
              <a:t>Whatever happened to one particle would thus immediately affect the other particle, wherever in the universe it may be.  Einstein called this </a:t>
            </a:r>
          </a:p>
          <a:p>
            <a:pPr>
              <a:lnSpc>
                <a:spcPct val="150000"/>
              </a:lnSpc>
              <a:spcBef>
                <a:spcPct val="0"/>
              </a:spcBef>
              <a:buFontTx/>
              <a:buNone/>
            </a:pPr>
            <a:endParaRPr lang="en-US" altLang="en-US" sz="2800" b="1" i="1" dirty="0">
              <a:latin typeface="Calibri" panose="020F0502020204030204" pitchFamily="34" charset="0"/>
            </a:endParaRPr>
          </a:p>
          <a:p>
            <a:pPr>
              <a:lnSpc>
                <a:spcPct val="150000"/>
              </a:lnSpc>
              <a:spcBef>
                <a:spcPct val="0"/>
              </a:spcBef>
              <a:buFontTx/>
              <a:buNone/>
            </a:pPr>
            <a:r>
              <a:rPr lang="en-US" altLang="en-US" sz="2800" b="1" i="1" dirty="0">
                <a:solidFill>
                  <a:srgbClr val="B6270A"/>
                </a:solidFill>
                <a:latin typeface="Calibri" panose="020F0502020204030204" pitchFamily="34" charset="0"/>
              </a:rPr>
              <a:t>Spooky action at a distance</a:t>
            </a:r>
            <a:endParaRPr lang="en-US" altLang="en-US" sz="2800" dirty="0">
              <a:solidFill>
                <a:srgbClr val="B6270A"/>
              </a:solidFill>
              <a:latin typeface="Calibri" panose="020F0502020204030204" pitchFamily="34" charset="0"/>
            </a:endParaRPr>
          </a:p>
        </p:txBody>
      </p:sp>
    </p:spTree>
    <p:extLst>
      <p:ext uri="{BB962C8B-B14F-4D97-AF65-F5344CB8AC3E}">
        <p14:creationId xmlns="" xmlns:p14="http://schemas.microsoft.com/office/powerpoint/2010/main" val="1938045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1"/>
          <p:cNvSpPr txBox="1">
            <a:spLocks noChangeArrowheads="1"/>
          </p:cNvSpPr>
          <p:nvPr/>
        </p:nvSpPr>
        <p:spPr bwMode="auto">
          <a:xfrm>
            <a:off x="827584" y="260648"/>
            <a:ext cx="5976664" cy="39703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2800" b="1" dirty="0">
                <a:latin typeface="Calibri" panose="020F0502020204030204" pitchFamily="34" charset="0"/>
              </a:rPr>
              <a:t>Whatever happened to one particle would thus immediately affect the other particle, wherever in the universe it may be.  Einstein called this </a:t>
            </a:r>
          </a:p>
          <a:p>
            <a:pPr>
              <a:lnSpc>
                <a:spcPct val="150000"/>
              </a:lnSpc>
              <a:spcBef>
                <a:spcPct val="0"/>
              </a:spcBef>
              <a:buFontTx/>
              <a:buNone/>
            </a:pPr>
            <a:endParaRPr lang="en-US" altLang="en-US" sz="2800" b="1" i="1" dirty="0">
              <a:latin typeface="Calibri" panose="020F0502020204030204" pitchFamily="34" charset="0"/>
            </a:endParaRPr>
          </a:p>
          <a:p>
            <a:pPr>
              <a:lnSpc>
                <a:spcPct val="150000"/>
              </a:lnSpc>
              <a:spcBef>
                <a:spcPct val="0"/>
              </a:spcBef>
              <a:buFontTx/>
              <a:buNone/>
            </a:pPr>
            <a:r>
              <a:rPr lang="en-US" altLang="en-US" sz="2800" b="1" i="1" dirty="0">
                <a:solidFill>
                  <a:srgbClr val="B6270A"/>
                </a:solidFill>
                <a:latin typeface="Calibri" panose="020F0502020204030204" pitchFamily="34" charset="0"/>
              </a:rPr>
              <a:t>Spooky action at a distance</a:t>
            </a:r>
            <a:endParaRPr lang="en-US" altLang="en-US" sz="2800" dirty="0">
              <a:solidFill>
                <a:srgbClr val="B6270A"/>
              </a:solidFill>
              <a:latin typeface="Calibri" panose="020F0502020204030204" pitchFamily="34" charset="0"/>
            </a:endParaRPr>
          </a:p>
        </p:txBody>
      </p:sp>
      <p:sp>
        <p:nvSpPr>
          <p:cNvPr id="3" name="TextBox 2"/>
          <p:cNvSpPr txBox="1">
            <a:spLocks noChangeArrowheads="1"/>
          </p:cNvSpPr>
          <p:nvPr/>
        </p:nvSpPr>
        <p:spPr bwMode="auto">
          <a:xfrm>
            <a:off x="839053" y="4581128"/>
            <a:ext cx="4743450" cy="13849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latin typeface="Calibri" panose="020F0502020204030204" pitchFamily="34" charset="0"/>
              </a:rPr>
              <a:t>In German, Einstein said</a:t>
            </a:r>
          </a:p>
          <a:p>
            <a:pPr>
              <a:spcBef>
                <a:spcPct val="0"/>
              </a:spcBef>
              <a:buFontTx/>
              <a:buNone/>
            </a:pPr>
            <a:endParaRPr lang="en-US" altLang="en-US" sz="2800" b="1" i="1" dirty="0">
              <a:solidFill>
                <a:srgbClr val="B6270A"/>
              </a:solidFill>
              <a:latin typeface="Calibri" panose="020F0502020204030204" pitchFamily="34" charset="0"/>
            </a:endParaRPr>
          </a:p>
          <a:p>
            <a:pPr>
              <a:spcBef>
                <a:spcPct val="0"/>
              </a:spcBef>
              <a:buFontTx/>
              <a:buNone/>
            </a:pPr>
            <a:r>
              <a:rPr lang="en-US" altLang="en-US" sz="2800" b="1" i="1" dirty="0" err="1">
                <a:solidFill>
                  <a:srgbClr val="B6270A"/>
                </a:solidFill>
                <a:latin typeface="Calibri" panose="020F0502020204030204" pitchFamily="34" charset="0"/>
              </a:rPr>
              <a:t>Spukhafte</a:t>
            </a:r>
            <a:r>
              <a:rPr lang="en-US" altLang="en-US" sz="2800" b="1" i="1" dirty="0">
                <a:solidFill>
                  <a:srgbClr val="B6270A"/>
                </a:solidFill>
                <a:latin typeface="Calibri" panose="020F0502020204030204" pitchFamily="34" charset="0"/>
              </a:rPr>
              <a:t> </a:t>
            </a:r>
            <a:r>
              <a:rPr lang="en-US" altLang="en-US" sz="2800" b="1" i="1" dirty="0" err="1">
                <a:solidFill>
                  <a:srgbClr val="B6270A"/>
                </a:solidFill>
                <a:latin typeface="Calibri" panose="020F0502020204030204" pitchFamily="34" charset="0"/>
              </a:rPr>
              <a:t>Fernwirkung</a:t>
            </a:r>
            <a:endParaRPr lang="en-US" altLang="en-US" sz="2800" b="1" dirty="0">
              <a:latin typeface="Calibri" panose="020F0502020204030204" pitchFamily="34" charset="0"/>
            </a:endParaRPr>
          </a:p>
        </p:txBody>
      </p:sp>
      <p:pic>
        <p:nvPicPr>
          <p:cNvPr id="1960962" name="Picture 2" descr="The Best, Most Thought-Provoking Albert Einstein Quotes ..."/>
          <p:cNvPicPr>
            <a:picLocks noChangeAspect="1" noChangeArrowheads="1"/>
          </p:cNvPicPr>
          <p:nvPr/>
        </p:nvPicPr>
        <p:blipFill>
          <a:blip r:embed="rId2" cstate="print"/>
          <a:srcRect/>
          <a:stretch>
            <a:fillRect/>
          </a:stretch>
        </p:blipFill>
        <p:spPr bwMode="auto">
          <a:xfrm>
            <a:off x="5580112" y="3717032"/>
            <a:ext cx="2808312" cy="2106234"/>
          </a:xfrm>
          <a:prstGeom prst="rect">
            <a:avLst/>
          </a:prstGeom>
          <a:noFill/>
        </p:spPr>
      </p:pic>
    </p:spTree>
    <p:extLst>
      <p:ext uri="{BB962C8B-B14F-4D97-AF65-F5344CB8AC3E}">
        <p14:creationId xmlns="" xmlns:p14="http://schemas.microsoft.com/office/powerpoint/2010/main" val="19380451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106499" name="Rectangle 1"/>
          <p:cNvSpPr>
            <a:spLocks noChangeArrowheads="1"/>
          </p:cNvSpPr>
          <p:nvPr/>
        </p:nvSpPr>
        <p:spPr bwMode="auto">
          <a:xfrm>
            <a:off x="172248" y="2243746"/>
            <a:ext cx="8971752" cy="24929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600" b="1" dirty="0" smtClean="0">
                <a:solidFill>
                  <a:srgbClr val="B6270A"/>
                </a:solidFill>
                <a:latin typeface="Calibri" panose="020F0502020204030204" pitchFamily="34" charset="0"/>
              </a:rPr>
              <a:t>If  quantum theory was correct, then two particles (which are millions of kilometers  apart) can be entangled in the sense that by determining a property of one of the particles, the property of the second particle can be instantaneously changed. </a:t>
            </a:r>
            <a:endParaRPr lang="en-US" altLang="en-US" sz="2600" b="1" dirty="0">
              <a:solidFill>
                <a:srgbClr val="B6270A"/>
              </a:solidFill>
              <a:latin typeface="Calibri" panose="020F0502020204030204" pitchFamily="34" charset="0"/>
            </a:endParaRPr>
          </a:p>
        </p:txBody>
      </p:sp>
      <p:sp>
        <p:nvSpPr>
          <p:cNvPr id="2" name="TextBox 1"/>
          <p:cNvSpPr txBox="1">
            <a:spLocks noChangeArrowheads="1"/>
          </p:cNvSpPr>
          <p:nvPr/>
        </p:nvSpPr>
        <p:spPr bwMode="auto">
          <a:xfrm>
            <a:off x="172248" y="4712328"/>
            <a:ext cx="8549629" cy="21467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600" b="1" dirty="0">
                <a:solidFill>
                  <a:srgbClr val="B6270A"/>
                </a:solidFill>
                <a:latin typeface="Calibri" panose="020F0502020204030204" pitchFamily="34" charset="0"/>
              </a:rPr>
              <a:t>And special theory of relativity forbids the transmission of any signal faster than the speed of light. </a:t>
            </a:r>
            <a:endParaRPr lang="en-US" altLang="en-US" sz="2600" dirty="0">
              <a:latin typeface="Calibri" panose="020F0502020204030204" pitchFamily="34" charset="0"/>
            </a:endParaRPr>
          </a:p>
          <a:p>
            <a:pPr eaLnBrk="1" hangingPunct="1">
              <a:lnSpc>
                <a:spcPct val="150000"/>
              </a:lnSpc>
              <a:spcBef>
                <a:spcPct val="0"/>
              </a:spcBef>
              <a:buFontTx/>
              <a:buNone/>
            </a:pPr>
            <a:r>
              <a:rPr lang="en-US" altLang="en-US" sz="2800" b="1" dirty="0">
                <a:latin typeface="Calibri" panose="020F0502020204030204" pitchFamily="34" charset="0"/>
              </a:rPr>
              <a:t>This came to be known as </a:t>
            </a:r>
            <a:r>
              <a:rPr lang="en-US" altLang="en-US" sz="2800" b="1" i="1" dirty="0">
                <a:latin typeface="Calibri" panose="020F0502020204030204" pitchFamily="34" charset="0"/>
              </a:rPr>
              <a:t>The EPR Paradox</a:t>
            </a:r>
            <a:r>
              <a:rPr lang="en-US" altLang="en-US" sz="2800" b="1" dirty="0">
                <a:latin typeface="Calibri" panose="020F0502020204030204" pitchFamily="34" charset="0"/>
              </a:rPr>
              <a:t>. </a:t>
            </a:r>
            <a:endParaRPr lang="en-IN" altLang="en-US" sz="2800" b="1" dirty="0">
              <a:latin typeface="Calibri" panose="020F0502020204030204" pitchFamily="34" charset="0"/>
            </a:endParaRPr>
          </a:p>
          <a:p>
            <a:pPr>
              <a:spcBef>
                <a:spcPct val="0"/>
              </a:spcBef>
              <a:buFontTx/>
              <a:buNone/>
            </a:pPr>
            <a:endParaRPr lang="en-US" altLang="en-US" sz="1350" dirty="0"/>
          </a:p>
        </p:txBody>
      </p:sp>
      <p:sp>
        <p:nvSpPr>
          <p:cNvPr id="3" name="TextBox 2"/>
          <p:cNvSpPr txBox="1"/>
          <p:nvPr/>
        </p:nvSpPr>
        <p:spPr>
          <a:xfrm>
            <a:off x="172248" y="1772816"/>
            <a:ext cx="8549629" cy="461665"/>
          </a:xfrm>
          <a:prstGeom prst="rect">
            <a:avLst/>
          </a:prstGeom>
          <a:noFill/>
        </p:spPr>
        <p:txBody>
          <a:bodyPr wrap="square" rtlCol="0">
            <a:spAutoFit/>
          </a:bodyPr>
          <a:lstStyle/>
          <a:p>
            <a:r>
              <a:rPr lang="en-IN" altLang="en-US" b="1" dirty="0">
                <a:latin typeface="Calibri" panose="020F0502020204030204" pitchFamily="34" charset="0"/>
              </a:rPr>
              <a:t>In 1935   </a:t>
            </a:r>
            <a:r>
              <a:rPr lang="en-IN" altLang="en-US" b="1" dirty="0" smtClean="0">
                <a:latin typeface="Calibri" panose="020F0502020204030204" pitchFamily="34" charset="0"/>
              </a:rPr>
              <a:t>  Einstein</a:t>
            </a:r>
            <a:r>
              <a:rPr lang="en-IN" altLang="en-US" b="1" dirty="0">
                <a:latin typeface="Calibri" panose="020F0502020204030204" pitchFamily="34" charset="0"/>
              </a:rPr>
              <a:t>,   </a:t>
            </a:r>
            <a:r>
              <a:rPr lang="en-IN" altLang="en-US" b="1" dirty="0" smtClean="0">
                <a:latin typeface="Calibri" panose="020F0502020204030204" pitchFamily="34" charset="0"/>
              </a:rPr>
              <a:t>  </a:t>
            </a:r>
            <a:r>
              <a:rPr lang="en-IN" altLang="en-US" b="1" dirty="0" err="1" smtClean="0">
                <a:latin typeface="Calibri" panose="020F0502020204030204" pitchFamily="34" charset="0"/>
              </a:rPr>
              <a:t>Podolsky</a:t>
            </a:r>
            <a:r>
              <a:rPr lang="en-IN" altLang="en-US" b="1" dirty="0" smtClean="0">
                <a:latin typeface="Calibri" panose="020F0502020204030204" pitchFamily="34" charset="0"/>
              </a:rPr>
              <a:t>  &amp;   Rosen         wrote in </a:t>
            </a:r>
            <a:r>
              <a:rPr lang="en-IN" altLang="en-US" b="1" dirty="0">
                <a:latin typeface="Calibri" panose="020F0502020204030204" pitchFamily="34" charset="0"/>
              </a:rPr>
              <a:t>a </a:t>
            </a:r>
            <a:r>
              <a:rPr lang="en-IN" altLang="en-US" b="1" dirty="0" smtClean="0">
                <a:latin typeface="Calibri" panose="020F0502020204030204" pitchFamily="34" charset="0"/>
              </a:rPr>
              <a:t>paper</a:t>
            </a:r>
            <a:endParaRPr lang="en-IN" altLang="en-US" b="1" dirty="0">
              <a:latin typeface="Calibri" panose="020F0502020204030204" pitchFamily="34" charset="0"/>
            </a:endParaRPr>
          </a:p>
        </p:txBody>
      </p:sp>
      <p:pic>
        <p:nvPicPr>
          <p:cNvPr id="4" name="Picture 3"/>
          <p:cNvPicPr>
            <a:picLocks noChangeAspect="1"/>
          </p:cNvPicPr>
          <p:nvPr/>
        </p:nvPicPr>
        <p:blipFill rotWithShape="1">
          <a:blip r:embed="rId2" cstate="print"/>
          <a:srcRect t="20601" b="29000"/>
          <a:stretch/>
        </p:blipFill>
        <p:spPr>
          <a:xfrm>
            <a:off x="1200150" y="44624"/>
            <a:ext cx="4572000" cy="1728192"/>
          </a:xfrm>
          <a:prstGeom prst="rect">
            <a:avLst/>
          </a:prstGeom>
        </p:spPr>
      </p:pic>
    </p:spTree>
    <p:extLst>
      <p:ext uri="{BB962C8B-B14F-4D97-AF65-F5344CB8AC3E}">
        <p14:creationId xmlns="" xmlns:p14="http://schemas.microsoft.com/office/powerpoint/2010/main" val="998753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107523" name="Rectangle 1"/>
          <p:cNvSpPr>
            <a:spLocks noChangeArrowheads="1"/>
          </p:cNvSpPr>
          <p:nvPr/>
        </p:nvSpPr>
        <p:spPr bwMode="auto">
          <a:xfrm>
            <a:off x="1228750" y="782930"/>
            <a:ext cx="6943650" cy="4549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800" b="1" dirty="0">
                <a:latin typeface="Calibri" panose="020F0502020204030204" pitchFamily="34" charset="0"/>
              </a:rPr>
              <a:t>About thirty years later, experiments </a:t>
            </a:r>
            <a:r>
              <a:rPr lang="en-IN" altLang="en-US" sz="2800" b="1" dirty="0">
                <a:latin typeface="Calibri" panose="020F0502020204030204" pitchFamily="34" charset="0"/>
              </a:rPr>
              <a:t>confirmed the predictions of quantum mechanics</a:t>
            </a:r>
            <a:r>
              <a:rPr lang="en-US" altLang="en-US" sz="2800" b="1" dirty="0">
                <a:latin typeface="Calibri" panose="020F0502020204030204" pitchFamily="34" charset="0"/>
              </a:rPr>
              <a:t> namely Einstein's impossible proposition was in fact correct: </a:t>
            </a:r>
          </a:p>
          <a:p>
            <a:pPr eaLnBrk="1" hangingPunct="1">
              <a:lnSpc>
                <a:spcPct val="150000"/>
              </a:lnSpc>
              <a:spcBef>
                <a:spcPct val="0"/>
              </a:spcBef>
              <a:buFontTx/>
              <a:buNone/>
            </a:pPr>
            <a:endParaRPr lang="en-US" altLang="en-US" sz="2800" b="1" dirty="0">
              <a:latin typeface="Calibri" panose="020F0502020204030204" pitchFamily="34" charset="0"/>
            </a:endParaRPr>
          </a:p>
          <a:p>
            <a:pPr eaLnBrk="1" hangingPunct="1">
              <a:lnSpc>
                <a:spcPct val="150000"/>
              </a:lnSpc>
              <a:spcBef>
                <a:spcPct val="0"/>
              </a:spcBef>
              <a:buFontTx/>
              <a:buNone/>
            </a:pPr>
            <a:r>
              <a:rPr lang="en-US" altLang="en-US" sz="2800" b="1" i="1" dirty="0">
                <a:solidFill>
                  <a:srgbClr val="C00000"/>
                </a:solidFill>
                <a:latin typeface="Calibri" panose="020F0502020204030204" pitchFamily="34" charset="0"/>
              </a:rPr>
              <a:t>instantaneous changes in widely separated systems did occur </a:t>
            </a:r>
            <a:endParaRPr lang="en-IN" altLang="en-US" sz="2800" b="1" i="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29458377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9571" name="Rectangle 1"/>
          <p:cNvSpPr>
            <a:spLocks noChangeArrowheads="1"/>
          </p:cNvSpPr>
          <p:nvPr/>
        </p:nvSpPr>
        <p:spPr bwMode="auto">
          <a:xfrm>
            <a:off x="1200150" y="843901"/>
            <a:ext cx="6561906" cy="4616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IN" altLang="en-US" sz="2800" b="1" dirty="0">
                <a:solidFill>
                  <a:srgbClr val="C00000"/>
                </a:solidFill>
                <a:latin typeface="Calibri" panose="020F0502020204030204" pitchFamily="34" charset="0"/>
              </a:rPr>
              <a:t>EPR argued that, if without in any way disturbing a system, we can predict with certainty (i.e., with probability equal to unity) the value of a physical quantity, then </a:t>
            </a:r>
            <a:r>
              <a:rPr lang="en-US" altLang="en-US" sz="2800" b="1" dirty="0">
                <a:solidFill>
                  <a:srgbClr val="C00000"/>
                </a:solidFill>
                <a:latin typeface="Calibri" panose="020F0502020204030204" pitchFamily="34" charset="0"/>
              </a:rPr>
              <a:t>the second particle must  have possessed the measured property before the measurement was carried out.</a:t>
            </a:r>
            <a:endParaRPr lang="en-IN" altLang="en-US" sz="280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2138438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11619" name="Rectangle 2"/>
          <p:cNvSpPr>
            <a:spLocks noChangeArrowheads="1"/>
          </p:cNvSpPr>
          <p:nvPr/>
        </p:nvSpPr>
        <p:spPr bwMode="auto">
          <a:xfrm>
            <a:off x="1143001" y="707209"/>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11620" name="Rectangle 4"/>
          <p:cNvSpPr>
            <a:spLocks noChangeArrowheads="1"/>
          </p:cNvSpPr>
          <p:nvPr/>
        </p:nvSpPr>
        <p:spPr bwMode="auto">
          <a:xfrm>
            <a:off x="1143001" y="707209"/>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grpSp>
        <p:nvGrpSpPr>
          <p:cNvPr id="2" name="Group 21"/>
          <p:cNvGrpSpPr>
            <a:grpSpLocks/>
          </p:cNvGrpSpPr>
          <p:nvPr/>
        </p:nvGrpSpPr>
        <p:grpSpPr bwMode="auto">
          <a:xfrm>
            <a:off x="1600200" y="2751162"/>
            <a:ext cx="5372100" cy="1340644"/>
            <a:chOff x="609600" y="3810000"/>
            <a:chExt cx="7162800" cy="1786785"/>
          </a:xfrm>
        </p:grpSpPr>
        <p:grpSp>
          <p:nvGrpSpPr>
            <p:cNvPr id="3" name="Group 4"/>
            <p:cNvGrpSpPr>
              <a:grpSpLocks/>
            </p:cNvGrpSpPr>
            <p:nvPr/>
          </p:nvGrpSpPr>
          <p:grpSpPr bwMode="auto">
            <a:xfrm rot="-1380000">
              <a:off x="3501599" y="4081839"/>
              <a:ext cx="1530812" cy="685049"/>
              <a:chOff x="4553999" y="2494038"/>
              <a:chExt cx="1530812" cy="684940"/>
            </a:xfrm>
          </p:grpSpPr>
          <p:sp>
            <p:nvSpPr>
              <p:cNvPr id="111651" name="Oval 1"/>
              <p:cNvSpPr>
                <a:spLocks noChangeArrowheads="1"/>
              </p:cNvSpPr>
              <p:nvPr/>
            </p:nvSpPr>
            <p:spPr bwMode="auto">
              <a:xfrm>
                <a:off x="5235222" y="2744786"/>
                <a:ext cx="152400" cy="168940"/>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cxnSp>
            <p:nvCxnSpPr>
              <p:cNvPr id="111652" name="Straight Arrow Connector 3"/>
              <p:cNvCxnSpPr>
                <a:cxnSpLocks noChangeShapeType="1"/>
              </p:cNvCxnSpPr>
              <p:nvPr/>
            </p:nvCxnSpPr>
            <p:spPr bwMode="auto">
              <a:xfrm rot="-300000" flipH="1" flipV="1">
                <a:off x="4553999" y="2494038"/>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1653" name="Straight Arrow Connector 41"/>
              <p:cNvCxnSpPr>
                <a:cxnSpLocks noChangeShapeType="1"/>
              </p:cNvCxnSpPr>
              <p:nvPr/>
            </p:nvCxnSpPr>
            <p:spPr bwMode="auto">
              <a:xfrm rot="10500000" flipH="1" flipV="1">
                <a:off x="5544599" y="2898654"/>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5" name="Rectangle 24"/>
            <p:cNvSpPr/>
            <p:nvPr/>
          </p:nvSpPr>
          <p:spPr bwMode="auto">
            <a:xfrm>
              <a:off x="2057400" y="3810000"/>
              <a:ext cx="152400" cy="1371032"/>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defRPr/>
              </a:pPr>
              <a:endParaRPr lang="en-IN" sz="1800">
                <a:cs typeface="+mn-cs"/>
              </a:endParaRPr>
            </a:p>
          </p:txBody>
        </p:sp>
        <p:sp>
          <p:nvSpPr>
            <p:cNvPr id="111642" name="Text Box 22"/>
            <p:cNvSpPr txBox="1">
              <a:spLocks noChangeArrowheads="1"/>
            </p:cNvSpPr>
            <p:nvPr/>
          </p:nvSpPr>
          <p:spPr bwMode="auto">
            <a:xfrm>
              <a:off x="5678488" y="5257800"/>
              <a:ext cx="1331912" cy="338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latin typeface="Times New Roman" panose="02020603050405020304" pitchFamily="18" charset="0"/>
                </a:rPr>
                <a:t>u-v </a:t>
              </a:r>
              <a:r>
                <a:rPr lang="en-US" altLang="en-US" sz="1350">
                  <a:latin typeface="Times New Roman" panose="02020603050405020304" pitchFamily="18" charset="0"/>
                </a:rPr>
                <a:t>device</a:t>
              </a:r>
            </a:p>
          </p:txBody>
        </p:sp>
        <p:graphicFrame>
          <p:nvGraphicFramePr>
            <p:cNvPr id="111643" name="Object 26"/>
            <p:cNvGraphicFramePr>
              <a:graphicFrameLocks noChangeAspect="1"/>
            </p:cNvGraphicFramePr>
            <p:nvPr/>
          </p:nvGraphicFramePr>
          <p:xfrm>
            <a:off x="2514600" y="4267200"/>
            <a:ext cx="804333" cy="381000"/>
          </p:xfrm>
          <a:graphic>
            <a:graphicData uri="http://schemas.openxmlformats.org/presentationml/2006/ole">
              <p:oleObj spid="_x0000_s1633282" name="Equation" r:id="rId3" imgW="545626" imgH="253780" progId="Equation.DSMT4">
                <p:embed/>
              </p:oleObj>
            </a:graphicData>
          </a:graphic>
        </p:graphicFrame>
        <p:sp>
          <p:nvSpPr>
            <p:cNvPr id="28" name="Rectangle 27"/>
            <p:cNvSpPr/>
            <p:nvPr/>
          </p:nvSpPr>
          <p:spPr bwMode="auto">
            <a:xfrm>
              <a:off x="6096000" y="3810000"/>
              <a:ext cx="152400" cy="1371032"/>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defRPr/>
              </a:pPr>
              <a:endParaRPr lang="en-IN" sz="1800">
                <a:cs typeface="+mn-cs"/>
              </a:endParaRPr>
            </a:p>
          </p:txBody>
        </p:sp>
        <p:graphicFrame>
          <p:nvGraphicFramePr>
            <p:cNvPr id="111645" name="Object 28"/>
            <p:cNvGraphicFramePr>
              <a:graphicFrameLocks noChangeAspect="1"/>
            </p:cNvGraphicFramePr>
            <p:nvPr/>
          </p:nvGraphicFramePr>
          <p:xfrm>
            <a:off x="5117593" y="4191000"/>
            <a:ext cx="826007" cy="405494"/>
          </p:xfrm>
          <a:graphic>
            <a:graphicData uri="http://schemas.openxmlformats.org/presentationml/2006/ole">
              <p:oleObj spid="_x0000_s1633283" name="Equation" r:id="rId4" imgW="520474" imgH="253890" progId="Equation.DSMT4">
                <p:embed/>
              </p:oleObj>
            </a:graphicData>
          </a:graphic>
        </p:graphicFrame>
        <p:sp>
          <p:nvSpPr>
            <p:cNvPr id="111646" name="Text Box 22"/>
            <p:cNvSpPr txBox="1">
              <a:spLocks noChangeArrowheads="1"/>
            </p:cNvSpPr>
            <p:nvPr/>
          </p:nvSpPr>
          <p:spPr bwMode="auto">
            <a:xfrm>
              <a:off x="1588911" y="5257800"/>
              <a:ext cx="1331912" cy="338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latin typeface="Times New Roman" panose="02020603050405020304" pitchFamily="18" charset="0"/>
                </a:rPr>
                <a:t>x-y </a:t>
              </a:r>
              <a:r>
                <a:rPr lang="en-US" altLang="en-US" sz="1350">
                  <a:latin typeface="Times New Roman" panose="02020603050405020304" pitchFamily="18" charset="0"/>
                </a:rPr>
                <a:t>device</a:t>
              </a:r>
            </a:p>
          </p:txBody>
        </p:sp>
        <p:cxnSp>
          <p:nvCxnSpPr>
            <p:cNvPr id="111647" name="Straight Arrow Connector 30"/>
            <p:cNvCxnSpPr>
              <a:cxnSpLocks noChangeShapeType="1"/>
            </p:cNvCxnSpPr>
            <p:nvPr/>
          </p:nvCxnSpPr>
          <p:spPr bwMode="auto">
            <a:xfrm flipH="1">
              <a:off x="792339" y="4431637"/>
              <a:ext cx="1257300" cy="0"/>
            </a:xfrm>
            <a:prstGeom prst="straightConnector1">
              <a:avLst/>
            </a:prstGeom>
            <a:noFill/>
            <a:ln w="28575" algn="ctr">
              <a:solidFill>
                <a:srgbClr val="08111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1648" name="Text Box 22"/>
            <p:cNvSpPr txBox="1">
              <a:spLocks noChangeArrowheads="1"/>
            </p:cNvSpPr>
            <p:nvPr/>
          </p:nvSpPr>
          <p:spPr bwMode="auto">
            <a:xfrm>
              <a:off x="609600" y="4572000"/>
              <a:ext cx="133191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i="1">
                  <a:latin typeface="Times New Roman" panose="02020603050405020304" pitchFamily="18" charset="0"/>
                </a:rPr>
                <a:t>x- </a:t>
              </a:r>
              <a:r>
                <a:rPr lang="en-US" altLang="en-US" sz="1350">
                  <a:latin typeface="Times New Roman" panose="02020603050405020304" pitchFamily="18" charset="0"/>
                </a:rPr>
                <a:t>polarized photon</a:t>
              </a:r>
            </a:p>
          </p:txBody>
        </p:sp>
        <p:sp>
          <p:nvSpPr>
            <p:cNvPr id="111649" name="Text Box 22"/>
            <p:cNvSpPr txBox="1">
              <a:spLocks noChangeArrowheads="1"/>
            </p:cNvSpPr>
            <p:nvPr/>
          </p:nvSpPr>
          <p:spPr bwMode="auto">
            <a:xfrm>
              <a:off x="6440488" y="4572000"/>
              <a:ext cx="133191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i="1">
                  <a:latin typeface="Times New Roman" panose="02020603050405020304" pitchFamily="18" charset="0"/>
                </a:rPr>
                <a:t>v- </a:t>
              </a:r>
              <a:r>
                <a:rPr lang="en-US" altLang="en-US" sz="1350">
                  <a:latin typeface="Times New Roman" panose="02020603050405020304" pitchFamily="18" charset="0"/>
                </a:rPr>
                <a:t>polarized photon</a:t>
              </a:r>
            </a:p>
          </p:txBody>
        </p:sp>
        <p:cxnSp>
          <p:nvCxnSpPr>
            <p:cNvPr id="111650" name="Straight Arrow Connector 33"/>
            <p:cNvCxnSpPr>
              <a:cxnSpLocks noChangeShapeType="1"/>
            </p:cNvCxnSpPr>
            <p:nvPr/>
          </p:nvCxnSpPr>
          <p:spPr bwMode="auto">
            <a:xfrm rot="10800000" flipH="1">
              <a:off x="6263922" y="4419600"/>
              <a:ext cx="1257300" cy="0"/>
            </a:xfrm>
            <a:prstGeom prst="straightConnector1">
              <a:avLst/>
            </a:prstGeom>
            <a:noFill/>
            <a:ln w="28575" algn="ctr">
              <a:solidFill>
                <a:srgbClr val="08111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11622" name="Rectangle 10"/>
          <p:cNvSpPr>
            <a:spLocks noChangeArrowheads="1"/>
          </p:cNvSpPr>
          <p:nvPr/>
        </p:nvSpPr>
        <p:spPr bwMode="auto">
          <a:xfrm>
            <a:off x="1143001" y="707209"/>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grpSp>
        <p:nvGrpSpPr>
          <p:cNvPr id="4" name="Group 1"/>
          <p:cNvGrpSpPr>
            <a:grpSpLocks/>
          </p:cNvGrpSpPr>
          <p:nvPr/>
        </p:nvGrpSpPr>
        <p:grpSpPr bwMode="auto">
          <a:xfrm>
            <a:off x="1600201" y="4896668"/>
            <a:ext cx="5183981" cy="1340644"/>
            <a:chOff x="609600" y="4537075"/>
            <a:chExt cx="6911975" cy="1787525"/>
          </a:xfrm>
        </p:grpSpPr>
        <p:grpSp>
          <p:nvGrpSpPr>
            <p:cNvPr id="5" name="Group 38"/>
            <p:cNvGrpSpPr>
              <a:grpSpLocks/>
            </p:cNvGrpSpPr>
            <p:nvPr/>
          </p:nvGrpSpPr>
          <p:grpSpPr bwMode="auto">
            <a:xfrm>
              <a:off x="609600" y="4537075"/>
              <a:ext cx="6911975" cy="1787525"/>
              <a:chOff x="609600" y="3810000"/>
              <a:chExt cx="6911622" cy="1786785"/>
            </a:xfrm>
          </p:grpSpPr>
          <p:grpSp>
            <p:nvGrpSpPr>
              <p:cNvPr id="6" name="Group 4"/>
              <p:cNvGrpSpPr>
                <a:grpSpLocks/>
              </p:cNvGrpSpPr>
              <p:nvPr/>
            </p:nvGrpSpPr>
            <p:grpSpPr bwMode="auto">
              <a:xfrm rot="-1380000">
                <a:off x="3501599" y="4081839"/>
                <a:ext cx="1530812" cy="685049"/>
                <a:chOff x="4553999" y="2494038"/>
                <a:chExt cx="1530812" cy="684940"/>
              </a:xfrm>
            </p:grpSpPr>
            <p:sp>
              <p:nvSpPr>
                <p:cNvPr id="111637" name="Oval 1"/>
                <p:cNvSpPr>
                  <a:spLocks noChangeArrowheads="1"/>
                </p:cNvSpPr>
                <p:nvPr/>
              </p:nvSpPr>
              <p:spPr bwMode="auto">
                <a:xfrm>
                  <a:off x="5235222" y="2744786"/>
                  <a:ext cx="152400" cy="168940"/>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cxnSp>
              <p:nvCxnSpPr>
                <p:cNvPr id="111638" name="Straight Arrow Connector 3"/>
                <p:cNvCxnSpPr>
                  <a:cxnSpLocks noChangeShapeType="1"/>
                </p:cNvCxnSpPr>
                <p:nvPr/>
              </p:nvCxnSpPr>
              <p:spPr bwMode="auto">
                <a:xfrm rot="-300000" flipH="1" flipV="1">
                  <a:off x="4553999" y="2494038"/>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1639" name="Straight Arrow Connector 41"/>
                <p:cNvCxnSpPr>
                  <a:cxnSpLocks noChangeShapeType="1"/>
                </p:cNvCxnSpPr>
                <p:nvPr/>
              </p:nvCxnSpPr>
              <p:spPr bwMode="auto">
                <a:xfrm rot="10500000" flipH="1" flipV="1">
                  <a:off x="5544599" y="2898654"/>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bwMode="auto">
              <a:xfrm>
                <a:off x="2057326" y="3810000"/>
                <a:ext cx="152392" cy="1371032"/>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defRPr/>
                </a:pPr>
                <a:endParaRPr lang="en-IN" sz="1800">
                  <a:cs typeface="+mn-cs"/>
                </a:endParaRPr>
              </a:p>
            </p:txBody>
          </p:sp>
          <p:graphicFrame>
            <p:nvGraphicFramePr>
              <p:cNvPr id="111630" name="Object 42"/>
              <p:cNvGraphicFramePr>
                <a:graphicFrameLocks noChangeAspect="1"/>
              </p:cNvGraphicFramePr>
              <p:nvPr/>
            </p:nvGraphicFramePr>
            <p:xfrm>
              <a:off x="2514600" y="4267200"/>
              <a:ext cx="804333" cy="381000"/>
            </p:xfrm>
            <a:graphic>
              <a:graphicData uri="http://schemas.openxmlformats.org/presentationml/2006/ole">
                <p:oleObj spid="_x0000_s1633284" name="Equation" r:id="rId5" imgW="545626" imgH="253780" progId="Equation.DSMT4">
                  <p:embed/>
                </p:oleObj>
              </a:graphicData>
            </a:graphic>
          </p:graphicFrame>
          <p:sp>
            <p:nvSpPr>
              <p:cNvPr id="44" name="Rectangle 43"/>
              <p:cNvSpPr/>
              <p:nvPr/>
            </p:nvSpPr>
            <p:spPr bwMode="auto">
              <a:xfrm>
                <a:off x="6095720" y="3810000"/>
                <a:ext cx="152392" cy="1371032"/>
              </a:xfrm>
              <a:prstGeom prst="rect">
                <a:avLst/>
              </a:prstGeom>
              <a:solidFill>
                <a:schemeClr val="bg2">
                  <a:lumMod val="60000"/>
                  <a:lumOff val="40000"/>
                </a:schemeClr>
              </a:solidFill>
              <a:ln w="9525" cap="flat" cmpd="sng" algn="ctr">
                <a:solidFill>
                  <a:schemeClr val="tx1"/>
                </a:solidFill>
                <a:prstDash val="solid"/>
                <a:round/>
                <a:headEnd type="none" w="med" len="med"/>
                <a:tailEnd type="none" w="med" len="med"/>
              </a:ln>
              <a:effectLst/>
              <a:extLst/>
            </p:spPr>
            <p:txBody>
              <a:bodyPr/>
              <a:lstStyle/>
              <a:p>
                <a:pPr>
                  <a:defRPr/>
                </a:pPr>
                <a:endParaRPr lang="en-IN" sz="1800">
                  <a:cs typeface="+mn-cs"/>
                </a:endParaRPr>
              </a:p>
            </p:txBody>
          </p:sp>
          <p:graphicFrame>
            <p:nvGraphicFramePr>
              <p:cNvPr id="111632" name="Object 44"/>
              <p:cNvGraphicFramePr>
                <a:graphicFrameLocks noChangeAspect="1"/>
              </p:cNvGraphicFramePr>
              <p:nvPr/>
            </p:nvGraphicFramePr>
            <p:xfrm>
              <a:off x="5117593" y="4191000"/>
              <a:ext cx="826007" cy="405494"/>
            </p:xfrm>
            <a:graphic>
              <a:graphicData uri="http://schemas.openxmlformats.org/presentationml/2006/ole">
                <p:oleObj spid="_x0000_s1633285" name="Equation" r:id="rId6" imgW="520474" imgH="253890" progId="Equation.DSMT4">
                  <p:embed/>
                </p:oleObj>
              </a:graphicData>
            </a:graphic>
          </p:graphicFrame>
          <p:sp>
            <p:nvSpPr>
              <p:cNvPr id="111633" name="Text Box 22"/>
              <p:cNvSpPr txBox="1">
                <a:spLocks noChangeArrowheads="1"/>
              </p:cNvSpPr>
              <p:nvPr/>
            </p:nvSpPr>
            <p:spPr bwMode="auto">
              <a:xfrm>
                <a:off x="1588911" y="5257800"/>
                <a:ext cx="1331912" cy="3389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latin typeface="Times New Roman" panose="02020603050405020304" pitchFamily="18" charset="0"/>
                  </a:rPr>
                  <a:t>x-y </a:t>
                </a:r>
                <a:r>
                  <a:rPr lang="en-US" altLang="en-US" sz="1350">
                    <a:latin typeface="Times New Roman" panose="02020603050405020304" pitchFamily="18" charset="0"/>
                  </a:rPr>
                  <a:t>device</a:t>
                </a:r>
              </a:p>
            </p:txBody>
          </p:sp>
          <p:cxnSp>
            <p:nvCxnSpPr>
              <p:cNvPr id="111634" name="Straight Arrow Connector 46"/>
              <p:cNvCxnSpPr>
                <a:cxnSpLocks noChangeShapeType="1"/>
              </p:cNvCxnSpPr>
              <p:nvPr/>
            </p:nvCxnSpPr>
            <p:spPr bwMode="auto">
              <a:xfrm flipH="1">
                <a:off x="792339" y="4431637"/>
                <a:ext cx="1257300" cy="0"/>
              </a:xfrm>
              <a:prstGeom prst="straightConnector1">
                <a:avLst/>
              </a:prstGeom>
              <a:noFill/>
              <a:ln w="28575" algn="ctr">
                <a:solidFill>
                  <a:srgbClr val="08111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1635" name="Text Box 22"/>
              <p:cNvSpPr txBox="1">
                <a:spLocks noChangeArrowheads="1"/>
              </p:cNvSpPr>
              <p:nvPr/>
            </p:nvSpPr>
            <p:spPr bwMode="auto">
              <a:xfrm>
                <a:off x="609600" y="4572000"/>
                <a:ext cx="1331912"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i="1">
                    <a:latin typeface="Times New Roman" panose="02020603050405020304" pitchFamily="18" charset="0"/>
                  </a:rPr>
                  <a:t>y- </a:t>
                </a:r>
                <a:r>
                  <a:rPr lang="en-US" altLang="en-US" sz="1350">
                    <a:latin typeface="Times New Roman" panose="02020603050405020304" pitchFamily="18" charset="0"/>
                  </a:rPr>
                  <a:t>polarized photon</a:t>
                </a:r>
              </a:p>
            </p:txBody>
          </p:sp>
          <p:cxnSp>
            <p:nvCxnSpPr>
              <p:cNvPr id="111636" name="Straight Arrow Connector 49"/>
              <p:cNvCxnSpPr>
                <a:cxnSpLocks noChangeShapeType="1"/>
              </p:cNvCxnSpPr>
              <p:nvPr/>
            </p:nvCxnSpPr>
            <p:spPr bwMode="auto">
              <a:xfrm rot="10800000" flipH="1">
                <a:off x="6263922" y="4419600"/>
                <a:ext cx="1257300" cy="0"/>
              </a:xfrm>
              <a:prstGeom prst="straightConnector1">
                <a:avLst/>
              </a:prstGeom>
              <a:noFill/>
              <a:ln w="28575" algn="ctr">
                <a:solidFill>
                  <a:srgbClr val="08111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aphicFrame>
          <p:nvGraphicFramePr>
            <p:cNvPr id="111626" name="Object 53"/>
            <p:cNvGraphicFramePr>
              <a:graphicFrameLocks noChangeAspect="1"/>
            </p:cNvGraphicFramePr>
            <p:nvPr/>
          </p:nvGraphicFramePr>
          <p:xfrm>
            <a:off x="5699125" y="5984875"/>
            <a:ext cx="1235075" cy="338138"/>
          </p:xfrm>
          <a:graphic>
            <a:graphicData uri="http://schemas.openxmlformats.org/presentationml/2006/ole">
              <p:oleObj spid="_x0000_s1633286" name="Equation" r:id="rId7" imgW="748975" imgH="203112" progId="Equation.DSMT4">
                <p:embed/>
              </p:oleObj>
            </a:graphicData>
          </a:graphic>
        </p:graphicFrame>
        <p:graphicFrame>
          <p:nvGraphicFramePr>
            <p:cNvPr id="111627" name="Object 55"/>
            <p:cNvGraphicFramePr>
              <a:graphicFrameLocks noChangeAspect="1"/>
            </p:cNvGraphicFramePr>
            <p:nvPr/>
          </p:nvGraphicFramePr>
          <p:xfrm>
            <a:off x="6362700" y="5245100"/>
            <a:ext cx="1139825" cy="631825"/>
          </p:xfrm>
          <a:graphic>
            <a:graphicData uri="http://schemas.openxmlformats.org/presentationml/2006/ole">
              <p:oleObj spid="_x0000_s1633287" name="Equation" r:id="rId8" imgW="787400" imgH="431800" progId="Equation.DSMT4">
                <p:embed/>
              </p:oleObj>
            </a:graphicData>
          </a:graphic>
        </p:graphicFrame>
      </p:grpSp>
      <p:sp>
        <p:nvSpPr>
          <p:cNvPr id="111624" name="Rectangle 2"/>
          <p:cNvSpPr>
            <a:spLocks noChangeArrowheads="1"/>
          </p:cNvSpPr>
          <p:nvPr/>
        </p:nvSpPr>
        <p:spPr bwMode="auto">
          <a:xfrm>
            <a:off x="1327732" y="31956"/>
            <a:ext cx="6739999" cy="26108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2800" b="1" dirty="0">
                <a:solidFill>
                  <a:srgbClr val="C00000"/>
                </a:solidFill>
                <a:latin typeface="Calibri" panose="020F0502020204030204" pitchFamily="34" charset="0"/>
              </a:rPr>
              <a:t>We assume that the photon must carry all the information; thus there must exist “hidden variables” so that we can assign values of all observables of a system.</a:t>
            </a:r>
            <a:endParaRPr lang="en-IN" altLang="en-US" sz="280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983280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260648"/>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112643" name="Object 10"/>
          <p:cNvGraphicFramePr>
            <a:graphicFrameLocks noChangeAspect="1"/>
          </p:cNvGraphicFramePr>
          <p:nvPr/>
        </p:nvGraphicFramePr>
        <p:xfrm>
          <a:off x="683568" y="1124744"/>
          <a:ext cx="7277100" cy="2038350"/>
        </p:xfrm>
        <a:graphic>
          <a:graphicData uri="http://schemas.openxmlformats.org/presentationml/2006/ole">
            <p:oleObj spid="_x0000_s2332674" name="Equation" r:id="rId4" imgW="3632040" imgH="1015920" progId="Equation.DSMT4">
              <p:embed/>
            </p:oleObj>
          </a:graphicData>
        </a:graphic>
      </p:graphicFrame>
      <p:graphicFrame>
        <p:nvGraphicFramePr>
          <p:cNvPr id="2332675" name="Object 3"/>
          <p:cNvGraphicFramePr>
            <a:graphicFrameLocks noChangeAspect="1"/>
          </p:cNvGraphicFramePr>
          <p:nvPr/>
        </p:nvGraphicFramePr>
        <p:xfrm>
          <a:off x="683568" y="3622898"/>
          <a:ext cx="7277100" cy="2038350"/>
        </p:xfrm>
        <a:graphic>
          <a:graphicData uri="http://schemas.openxmlformats.org/presentationml/2006/ole">
            <p:oleObj spid="_x0000_s2332675" name="Equation" r:id="rId5" imgW="3632040" imgH="1015920" progId="Equation.DSMT4">
              <p:embed/>
            </p:oleObj>
          </a:graphicData>
        </a:graphic>
      </p:graphicFrame>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1"/>
          <p:cNvSpPr txBox="1">
            <a:spLocks noChangeArrowheads="1"/>
          </p:cNvSpPr>
          <p:nvPr/>
        </p:nvSpPr>
        <p:spPr bwMode="auto">
          <a:xfrm>
            <a:off x="827584" y="2348880"/>
            <a:ext cx="4392488" cy="920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4000" b="1" dirty="0" smtClean="0">
                <a:solidFill>
                  <a:srgbClr val="B6270A"/>
                </a:solidFill>
                <a:latin typeface="Calibri" panose="020F0502020204030204" pitchFamily="34" charset="0"/>
              </a:rPr>
              <a:t>Let   us  calculate</a:t>
            </a:r>
            <a:endParaRPr lang="en-US" altLang="en-US" sz="4000" dirty="0">
              <a:solidFill>
                <a:srgbClr val="B6270A"/>
              </a:solidFill>
              <a:latin typeface="Calibri" panose="020F0502020204030204" pitchFamily="34" charset="0"/>
            </a:endParaRPr>
          </a:p>
        </p:txBody>
      </p:sp>
      <p:graphicFrame>
        <p:nvGraphicFramePr>
          <p:cNvPr id="1993730" name="Object 2"/>
          <p:cNvGraphicFramePr>
            <a:graphicFrameLocks noChangeAspect="1"/>
          </p:cNvGraphicFramePr>
          <p:nvPr/>
        </p:nvGraphicFramePr>
        <p:xfrm>
          <a:off x="5220072" y="2465040"/>
          <a:ext cx="1973176" cy="963960"/>
        </p:xfrm>
        <a:graphic>
          <a:graphicData uri="http://schemas.openxmlformats.org/presentationml/2006/ole">
            <p:oleObj spid="_x0000_s1993730" name="Equation" r:id="rId3" imgW="520560" imgH="253800" progId="Equation.DSMT4">
              <p:embed/>
            </p:oleObj>
          </a:graphicData>
        </a:graphic>
      </p:graphicFrame>
    </p:spTree>
    <p:extLst>
      <p:ext uri="{BB962C8B-B14F-4D97-AF65-F5344CB8AC3E}">
        <p14:creationId xmlns="" xmlns:p14="http://schemas.microsoft.com/office/powerpoint/2010/main" val="1938045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822104"/>
            <a:ext cx="8382000" cy="2431435"/>
          </a:xfrm>
          <a:prstGeom prst="rect">
            <a:avLst/>
          </a:prstGeom>
          <a:noFill/>
        </p:spPr>
        <p:txBody>
          <a:bodyPr wrap="square" rtlCol="0">
            <a:spAutoFit/>
          </a:bodyPr>
          <a:lstStyle/>
          <a:p>
            <a:r>
              <a:rPr lang="en-US" sz="3200" b="1" dirty="0" smtClean="0">
                <a:latin typeface="Calibri" pitchFamily="34" charset="0"/>
              </a:rPr>
              <a:t>I will give an elementary talk on</a:t>
            </a:r>
            <a:endParaRPr lang="en-US" sz="3200" b="1" dirty="0" smtClean="0">
              <a:latin typeface="Calibri" pitchFamily="34" charset="0"/>
            </a:endParaRPr>
          </a:p>
          <a:p>
            <a:endParaRPr lang="en-US" b="1" dirty="0" smtClean="0">
              <a:latin typeface="Calibri" pitchFamily="34" charset="0"/>
            </a:endParaRPr>
          </a:p>
          <a:p>
            <a:pPr>
              <a:lnSpc>
                <a:spcPct val="150000"/>
              </a:lnSpc>
            </a:pPr>
            <a:r>
              <a:rPr lang="en-US" sz="3200" b="1" i="1" u="sng" dirty="0" smtClean="0">
                <a:solidFill>
                  <a:srgbClr val="CC0000"/>
                </a:solidFill>
                <a:latin typeface="Calibri" pitchFamily="34" charset="0"/>
              </a:rPr>
              <a:t>experiments </a:t>
            </a:r>
            <a:r>
              <a:rPr lang="en-US" sz="3200" b="1" i="1" u="sng" dirty="0" smtClean="0">
                <a:solidFill>
                  <a:srgbClr val="CC0000"/>
                </a:solidFill>
                <a:latin typeface="Calibri" pitchFamily="34" charset="0"/>
              </a:rPr>
              <a:t>with entangled photons, establishing the violation of Bell </a:t>
            </a:r>
            <a:r>
              <a:rPr lang="en-US" sz="3200" b="1" i="1" u="sng" dirty="0" smtClean="0">
                <a:solidFill>
                  <a:srgbClr val="CC0000"/>
                </a:solidFill>
                <a:latin typeface="Calibri" pitchFamily="34" charset="0"/>
              </a:rPr>
              <a:t>inequalities</a:t>
            </a:r>
            <a:r>
              <a:rPr lang="en-US" b="1" dirty="0" smtClean="0">
                <a:latin typeface="Calibri" pitchFamily="34" charset="0"/>
              </a:rPr>
              <a:t> </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260648"/>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112643" name="Object 10"/>
          <p:cNvGraphicFramePr>
            <a:graphicFrameLocks noChangeAspect="1"/>
          </p:cNvGraphicFramePr>
          <p:nvPr/>
        </p:nvGraphicFramePr>
        <p:xfrm>
          <a:off x="683568" y="1124744"/>
          <a:ext cx="7277100" cy="2038350"/>
        </p:xfrm>
        <a:graphic>
          <a:graphicData uri="http://schemas.openxmlformats.org/presentationml/2006/ole">
            <p:oleObj spid="_x0000_s2333698" name="Equation" r:id="rId4" imgW="3632040" imgH="1015920" progId="Equation.DSMT4">
              <p:embed/>
            </p:oleObj>
          </a:graphicData>
        </a:graphic>
      </p:graphicFrame>
      <p:graphicFrame>
        <p:nvGraphicFramePr>
          <p:cNvPr id="2332675" name="Object 3"/>
          <p:cNvGraphicFramePr>
            <a:graphicFrameLocks noChangeAspect="1"/>
          </p:cNvGraphicFramePr>
          <p:nvPr/>
        </p:nvGraphicFramePr>
        <p:xfrm>
          <a:off x="683568" y="3622898"/>
          <a:ext cx="7277100" cy="2038350"/>
        </p:xfrm>
        <a:graphic>
          <a:graphicData uri="http://schemas.openxmlformats.org/presentationml/2006/ole">
            <p:oleObj spid="_x0000_s2333699" name="Equation" r:id="rId5" imgW="3632040" imgH="1015920" progId="Equation.DSMT4">
              <p:embed/>
            </p:oleObj>
          </a:graphicData>
        </a:graphic>
      </p:graphicFrame>
      <p:cxnSp>
        <p:nvCxnSpPr>
          <p:cNvPr id="5" name="Straight Arrow Connector 4"/>
          <p:cNvCxnSpPr/>
          <p:nvPr/>
        </p:nvCxnSpPr>
        <p:spPr>
          <a:xfrm flipH="1">
            <a:off x="8007325" y="2420888"/>
            <a:ext cx="66794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8007325" y="2852936"/>
            <a:ext cx="66913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260648"/>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34825" name="Object 17"/>
          <p:cNvGraphicFramePr>
            <a:graphicFrameLocks noChangeAspect="1"/>
          </p:cNvGraphicFramePr>
          <p:nvPr/>
        </p:nvGraphicFramePr>
        <p:xfrm>
          <a:off x="683568" y="2132856"/>
          <a:ext cx="7056784" cy="495513"/>
        </p:xfrm>
        <a:graphic>
          <a:graphicData uri="http://schemas.openxmlformats.org/presentationml/2006/ole">
            <p:oleObj spid="_x0000_s1994756" name="Equation" r:id="rId4" imgW="3606800" imgH="254000" progId="Equation.DSMT4">
              <p:embed/>
            </p:oleObj>
          </a:graphicData>
        </a:graphic>
      </p:graphicFrame>
      <p:graphicFrame>
        <p:nvGraphicFramePr>
          <p:cNvPr id="34826" name="Object 19"/>
          <p:cNvGraphicFramePr>
            <a:graphicFrameLocks noChangeAspect="1"/>
          </p:cNvGraphicFramePr>
          <p:nvPr/>
        </p:nvGraphicFramePr>
        <p:xfrm>
          <a:off x="611560" y="2780928"/>
          <a:ext cx="7133998" cy="504056"/>
        </p:xfrm>
        <a:graphic>
          <a:graphicData uri="http://schemas.openxmlformats.org/presentationml/2006/ole">
            <p:oleObj spid="_x0000_s1994757" name="Equation" r:id="rId5" imgW="3606800" imgH="254000" progId="Equation.DSMT4">
              <p:embed/>
            </p:oleObj>
          </a:graphicData>
        </a:graphic>
      </p:graphicFrame>
      <p:cxnSp>
        <p:nvCxnSpPr>
          <p:cNvPr id="15" name="Straight Arrow Connector 14"/>
          <p:cNvCxnSpPr/>
          <p:nvPr/>
        </p:nvCxnSpPr>
        <p:spPr>
          <a:xfrm flipH="1">
            <a:off x="7884368" y="2348880"/>
            <a:ext cx="66794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884368" y="2996952"/>
            <a:ext cx="66913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34316" name="Object 12"/>
          <p:cNvGraphicFramePr>
            <a:graphicFrameLocks noChangeAspect="1"/>
          </p:cNvGraphicFramePr>
          <p:nvPr/>
        </p:nvGraphicFramePr>
        <p:xfrm>
          <a:off x="1043608" y="908720"/>
          <a:ext cx="1384644" cy="675928"/>
        </p:xfrm>
        <a:graphic>
          <a:graphicData uri="http://schemas.openxmlformats.org/presentationml/2006/ole">
            <p:oleObj spid="_x0000_s1994762" name="Equation" r:id="rId6" imgW="520560" imgH="253800" progId="Equation.DSMT4">
              <p:embed/>
            </p:oleObj>
          </a:graphicData>
        </a:graphic>
      </p:graphicFrame>
      <p:graphicFrame>
        <p:nvGraphicFramePr>
          <p:cNvPr id="1994765" name="Object 13"/>
          <p:cNvGraphicFramePr>
            <a:graphicFrameLocks noChangeAspect="1"/>
          </p:cNvGraphicFramePr>
          <p:nvPr/>
        </p:nvGraphicFramePr>
        <p:xfrm>
          <a:off x="2451099" y="5194300"/>
          <a:ext cx="6190711" cy="538956"/>
        </p:xfrm>
        <a:graphic>
          <a:graphicData uri="http://schemas.openxmlformats.org/presentationml/2006/ole">
            <p:oleObj spid="_x0000_s1994765" name="Equation" r:id="rId7" imgW="2616200" imgH="228600" progId="Equation.DSMT4">
              <p:embed/>
            </p:oleObj>
          </a:graphicData>
        </a:graphic>
      </p:graphicFrame>
      <p:graphicFrame>
        <p:nvGraphicFramePr>
          <p:cNvPr id="1994766" name="Object 14"/>
          <p:cNvGraphicFramePr>
            <a:graphicFrameLocks noChangeAspect="1"/>
          </p:cNvGraphicFramePr>
          <p:nvPr/>
        </p:nvGraphicFramePr>
        <p:xfrm>
          <a:off x="4767263" y="3861048"/>
          <a:ext cx="2899409" cy="977652"/>
        </p:xfrm>
        <a:graphic>
          <a:graphicData uri="http://schemas.openxmlformats.org/presentationml/2006/ole">
            <p:oleObj spid="_x0000_s1994766" name="Equation" r:id="rId8" imgW="1155600" imgH="393480" progId="Equation.DSMT4">
              <p:embed/>
            </p:oleObj>
          </a:graphicData>
        </a:graphic>
      </p:graphicFrame>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Box 1"/>
          <p:cNvSpPr txBox="1">
            <a:spLocks noChangeArrowheads="1"/>
          </p:cNvSpPr>
          <p:nvPr/>
        </p:nvSpPr>
        <p:spPr bwMode="auto">
          <a:xfrm>
            <a:off x="827584" y="2348880"/>
            <a:ext cx="4392488" cy="920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pPr>
            <a:r>
              <a:rPr lang="en-US" altLang="en-US" sz="4000" b="1" dirty="0" smtClean="0">
                <a:solidFill>
                  <a:srgbClr val="B6270A"/>
                </a:solidFill>
                <a:latin typeface="Calibri" panose="020F0502020204030204" pitchFamily="34" charset="0"/>
              </a:rPr>
              <a:t>We next calculate</a:t>
            </a:r>
            <a:endParaRPr lang="en-US" altLang="en-US" sz="4000" dirty="0">
              <a:solidFill>
                <a:srgbClr val="B6270A"/>
              </a:solidFill>
              <a:latin typeface="Calibri" panose="020F0502020204030204" pitchFamily="34" charset="0"/>
            </a:endParaRPr>
          </a:p>
        </p:txBody>
      </p:sp>
      <p:graphicFrame>
        <p:nvGraphicFramePr>
          <p:cNvPr id="2334723" name="Object 3"/>
          <p:cNvGraphicFramePr>
            <a:graphicFrameLocks noChangeAspect="1"/>
          </p:cNvGraphicFramePr>
          <p:nvPr/>
        </p:nvGraphicFramePr>
        <p:xfrm>
          <a:off x="5436096" y="2492896"/>
          <a:ext cx="1800200" cy="837211"/>
        </p:xfrm>
        <a:graphic>
          <a:graphicData uri="http://schemas.openxmlformats.org/presentationml/2006/ole">
            <p:oleObj spid="_x0000_s2334723" name="Equation" r:id="rId3" imgW="545760" imgH="253800" progId="Equation.DSMT4">
              <p:embed/>
            </p:oleObj>
          </a:graphicData>
        </a:graphic>
      </p:graphicFrame>
    </p:spTree>
    <p:extLst>
      <p:ext uri="{BB962C8B-B14F-4D97-AF65-F5344CB8AC3E}">
        <p14:creationId xmlns="" xmlns:p14="http://schemas.microsoft.com/office/powerpoint/2010/main" val="19380451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116632"/>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112643" name="Object 10"/>
          <p:cNvGraphicFramePr>
            <a:graphicFrameLocks noChangeAspect="1"/>
          </p:cNvGraphicFramePr>
          <p:nvPr/>
        </p:nvGraphicFramePr>
        <p:xfrm>
          <a:off x="683568" y="764704"/>
          <a:ext cx="7277100" cy="2038350"/>
        </p:xfrm>
        <a:graphic>
          <a:graphicData uri="http://schemas.openxmlformats.org/presentationml/2006/ole">
            <p:oleObj spid="_x0000_s2335746" name="Equation" r:id="rId4" imgW="3632040" imgH="1015920" progId="Equation.DSMT4">
              <p:embed/>
            </p:oleObj>
          </a:graphicData>
        </a:graphic>
      </p:graphicFrame>
      <p:graphicFrame>
        <p:nvGraphicFramePr>
          <p:cNvPr id="2332675" name="Object 3"/>
          <p:cNvGraphicFramePr>
            <a:graphicFrameLocks noChangeAspect="1"/>
          </p:cNvGraphicFramePr>
          <p:nvPr/>
        </p:nvGraphicFramePr>
        <p:xfrm>
          <a:off x="751284" y="2852936"/>
          <a:ext cx="7277100" cy="2038350"/>
        </p:xfrm>
        <a:graphic>
          <a:graphicData uri="http://schemas.openxmlformats.org/presentationml/2006/ole">
            <p:oleObj spid="_x0000_s2335747" name="Equation" r:id="rId5" imgW="3632040" imgH="1015920" progId="Equation.DSMT4">
              <p:embed/>
            </p:oleObj>
          </a:graphicData>
        </a:graphic>
      </p:graphicFrame>
      <p:cxnSp>
        <p:nvCxnSpPr>
          <p:cNvPr id="5" name="Straight Arrow Connector 4"/>
          <p:cNvCxnSpPr/>
          <p:nvPr/>
        </p:nvCxnSpPr>
        <p:spPr>
          <a:xfrm flipH="1">
            <a:off x="8007325" y="1524708"/>
            <a:ext cx="66794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8007325" y="2524980"/>
            <a:ext cx="66913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116632"/>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112643" name="Object 10"/>
          <p:cNvGraphicFramePr>
            <a:graphicFrameLocks noChangeAspect="1"/>
          </p:cNvGraphicFramePr>
          <p:nvPr/>
        </p:nvGraphicFramePr>
        <p:xfrm>
          <a:off x="683568" y="764704"/>
          <a:ext cx="7277100" cy="2038350"/>
        </p:xfrm>
        <a:graphic>
          <a:graphicData uri="http://schemas.openxmlformats.org/presentationml/2006/ole">
            <p:oleObj spid="_x0000_s2337794" name="Equation" r:id="rId4" imgW="3632040" imgH="1015920" progId="Equation.DSMT4">
              <p:embed/>
            </p:oleObj>
          </a:graphicData>
        </a:graphic>
      </p:graphicFrame>
      <p:graphicFrame>
        <p:nvGraphicFramePr>
          <p:cNvPr id="2332675" name="Object 3"/>
          <p:cNvGraphicFramePr>
            <a:graphicFrameLocks noChangeAspect="1"/>
          </p:cNvGraphicFramePr>
          <p:nvPr/>
        </p:nvGraphicFramePr>
        <p:xfrm>
          <a:off x="751284" y="2852936"/>
          <a:ext cx="7277100" cy="2038350"/>
        </p:xfrm>
        <a:graphic>
          <a:graphicData uri="http://schemas.openxmlformats.org/presentationml/2006/ole">
            <p:oleObj spid="_x0000_s2337795" name="Equation" r:id="rId5" imgW="3632040" imgH="1015920" progId="Equation.DSMT4">
              <p:embed/>
            </p:oleObj>
          </a:graphicData>
        </a:graphic>
      </p:graphicFrame>
      <p:cxnSp>
        <p:nvCxnSpPr>
          <p:cNvPr id="5" name="Straight Arrow Connector 4"/>
          <p:cNvCxnSpPr/>
          <p:nvPr/>
        </p:nvCxnSpPr>
        <p:spPr>
          <a:xfrm flipH="1">
            <a:off x="8007325" y="1524708"/>
            <a:ext cx="66794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8007325" y="2524980"/>
            <a:ext cx="66913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37796" name="Object 4"/>
          <p:cNvGraphicFramePr>
            <a:graphicFrameLocks noChangeAspect="1"/>
          </p:cNvGraphicFramePr>
          <p:nvPr/>
        </p:nvGraphicFramePr>
        <p:xfrm>
          <a:off x="2846908" y="6199460"/>
          <a:ext cx="5397500" cy="469900"/>
        </p:xfrm>
        <a:graphic>
          <a:graphicData uri="http://schemas.openxmlformats.org/presentationml/2006/ole">
            <p:oleObj spid="_x0000_s2337796" name="Equation" r:id="rId6" imgW="2616200" imgH="228600" progId="Equation.DSMT4">
              <p:embed/>
            </p:oleObj>
          </a:graphicData>
        </a:graphic>
      </p:graphicFrame>
      <p:graphicFrame>
        <p:nvGraphicFramePr>
          <p:cNvPr id="2337797" name="Object 5"/>
          <p:cNvGraphicFramePr>
            <a:graphicFrameLocks noChangeAspect="1"/>
          </p:cNvGraphicFramePr>
          <p:nvPr/>
        </p:nvGraphicFramePr>
        <p:xfrm>
          <a:off x="4329633" y="4942160"/>
          <a:ext cx="3346450" cy="1079500"/>
        </p:xfrm>
        <a:graphic>
          <a:graphicData uri="http://schemas.openxmlformats.org/presentationml/2006/ole">
            <p:oleObj spid="_x0000_s2337797" name="Equation" r:id="rId7" imgW="1205977" imgH="393529" progId="Equation.DSMT4">
              <p:embed/>
            </p:oleObj>
          </a:graphicData>
        </a:graphic>
      </p:graphicFrame>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
          <p:cNvSpPr>
            <a:spLocks noChangeArrowheads="1"/>
          </p:cNvSpPr>
          <p:nvPr/>
        </p:nvSpPr>
        <p:spPr bwMode="auto">
          <a:xfrm>
            <a:off x="4499992" y="260648"/>
            <a:ext cx="3600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1" dirty="0">
                <a:solidFill>
                  <a:srgbClr val="C00000"/>
                </a:solidFill>
                <a:latin typeface="Calibri" panose="020F0502020204030204" pitchFamily="34" charset="0"/>
              </a:rPr>
              <a:t>Photons </a:t>
            </a:r>
            <a:r>
              <a:rPr lang="en-US" altLang="en-US" sz="1600" b="1" dirty="0" smtClean="0">
                <a:solidFill>
                  <a:srgbClr val="C00000"/>
                </a:solidFill>
                <a:latin typeface="Calibri" panose="020F0502020204030204" pitchFamily="34" charset="0"/>
              </a:rPr>
              <a:t>going                   Photons going</a:t>
            </a:r>
            <a:endParaRPr lang="en-US" altLang="en-US" sz="1600" b="1" dirty="0">
              <a:solidFill>
                <a:srgbClr val="C00000"/>
              </a:solidFill>
              <a:latin typeface="Calibri" panose="020F0502020204030204" pitchFamily="34" charset="0"/>
            </a:endParaRPr>
          </a:p>
          <a:p>
            <a:pPr>
              <a:spcBef>
                <a:spcPct val="0"/>
              </a:spcBef>
              <a:buFontTx/>
              <a:buNone/>
            </a:pPr>
            <a:r>
              <a:rPr lang="en-US" altLang="en-US" sz="1600" b="1" dirty="0">
                <a:solidFill>
                  <a:srgbClr val="C00000"/>
                </a:solidFill>
                <a:latin typeface="Calibri" panose="020F0502020204030204" pitchFamily="34" charset="0"/>
              </a:rPr>
              <a:t>to the left                </a:t>
            </a:r>
            <a:r>
              <a:rPr lang="en-US" altLang="en-US" sz="1600" b="1" dirty="0" smtClean="0">
                <a:solidFill>
                  <a:srgbClr val="C00000"/>
                </a:solidFill>
                <a:latin typeface="Calibri" panose="020F0502020204030204" pitchFamily="34" charset="0"/>
              </a:rPr>
              <a:t>           </a:t>
            </a:r>
            <a:r>
              <a:rPr lang="en-US" altLang="en-US" sz="1600" b="1" dirty="0">
                <a:solidFill>
                  <a:srgbClr val="C00000"/>
                </a:solidFill>
                <a:latin typeface="Calibri" panose="020F0502020204030204" pitchFamily="34" charset="0"/>
              </a:rPr>
              <a:t>to the right</a:t>
            </a:r>
          </a:p>
        </p:txBody>
      </p:sp>
      <p:graphicFrame>
        <p:nvGraphicFramePr>
          <p:cNvPr id="112643" name="Object 10"/>
          <p:cNvGraphicFramePr>
            <a:graphicFrameLocks noChangeAspect="1"/>
          </p:cNvGraphicFramePr>
          <p:nvPr/>
        </p:nvGraphicFramePr>
        <p:xfrm>
          <a:off x="539553" y="1031005"/>
          <a:ext cx="7200799" cy="509105"/>
        </p:xfrm>
        <a:graphic>
          <a:graphicData uri="http://schemas.openxmlformats.org/presentationml/2006/ole">
            <p:oleObj spid="_x0000_s1996802" name="Equation" r:id="rId4" imgW="3594100" imgH="254000" progId="Equation.DSMT4">
              <p:embed/>
            </p:oleObj>
          </a:graphicData>
        </a:graphic>
      </p:graphicFrame>
      <p:graphicFrame>
        <p:nvGraphicFramePr>
          <p:cNvPr id="34823" name="Object 18"/>
          <p:cNvGraphicFramePr>
            <a:graphicFrameLocks noChangeAspect="1"/>
          </p:cNvGraphicFramePr>
          <p:nvPr/>
        </p:nvGraphicFramePr>
        <p:xfrm>
          <a:off x="683568" y="1628800"/>
          <a:ext cx="7056784" cy="491497"/>
        </p:xfrm>
        <a:graphic>
          <a:graphicData uri="http://schemas.openxmlformats.org/presentationml/2006/ole">
            <p:oleObj spid="_x0000_s1996803" name="Equation" r:id="rId5" imgW="3644900" imgH="254000" progId="Equation.DSMT4">
              <p:embed/>
            </p:oleObj>
          </a:graphicData>
        </a:graphic>
      </p:graphicFrame>
      <p:graphicFrame>
        <p:nvGraphicFramePr>
          <p:cNvPr id="34825" name="Object 17"/>
          <p:cNvGraphicFramePr>
            <a:graphicFrameLocks noChangeAspect="1"/>
          </p:cNvGraphicFramePr>
          <p:nvPr/>
        </p:nvGraphicFramePr>
        <p:xfrm>
          <a:off x="683568" y="2132856"/>
          <a:ext cx="7056784" cy="495513"/>
        </p:xfrm>
        <a:graphic>
          <a:graphicData uri="http://schemas.openxmlformats.org/presentationml/2006/ole">
            <p:oleObj spid="_x0000_s1996804" name="Equation" r:id="rId6" imgW="3606800" imgH="254000" progId="Equation.DSMT4">
              <p:embed/>
            </p:oleObj>
          </a:graphicData>
        </a:graphic>
      </p:graphicFrame>
      <p:graphicFrame>
        <p:nvGraphicFramePr>
          <p:cNvPr id="34826" name="Object 19"/>
          <p:cNvGraphicFramePr>
            <a:graphicFrameLocks noChangeAspect="1"/>
          </p:cNvGraphicFramePr>
          <p:nvPr/>
        </p:nvGraphicFramePr>
        <p:xfrm>
          <a:off x="611560" y="2780928"/>
          <a:ext cx="7133998" cy="504056"/>
        </p:xfrm>
        <a:graphic>
          <a:graphicData uri="http://schemas.openxmlformats.org/presentationml/2006/ole">
            <p:oleObj spid="_x0000_s1996805" name="Equation" r:id="rId7" imgW="3606800" imgH="254000" progId="Equation.DSMT4">
              <p:embed/>
            </p:oleObj>
          </a:graphicData>
        </a:graphic>
      </p:graphicFrame>
      <p:cxnSp>
        <p:nvCxnSpPr>
          <p:cNvPr id="15" name="Straight Arrow Connector 14"/>
          <p:cNvCxnSpPr/>
          <p:nvPr/>
        </p:nvCxnSpPr>
        <p:spPr>
          <a:xfrm flipH="1">
            <a:off x="7884368" y="2348880"/>
            <a:ext cx="66794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956376" y="3717032"/>
            <a:ext cx="66913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34316" name="Object 12"/>
          <p:cNvGraphicFramePr>
            <a:graphicFrameLocks noChangeAspect="1"/>
          </p:cNvGraphicFramePr>
          <p:nvPr/>
        </p:nvGraphicFramePr>
        <p:xfrm>
          <a:off x="1009650" y="0"/>
          <a:ext cx="1454150" cy="676275"/>
        </p:xfrm>
        <a:graphic>
          <a:graphicData uri="http://schemas.openxmlformats.org/presentationml/2006/ole">
            <p:oleObj spid="_x0000_s1996808" name="Equation" r:id="rId8" imgW="545760" imgH="253800" progId="Equation.DSMT4">
              <p:embed/>
            </p:oleObj>
          </a:graphicData>
        </a:graphic>
      </p:graphicFrame>
      <p:graphicFrame>
        <p:nvGraphicFramePr>
          <p:cNvPr id="1995787" name="Object 11"/>
          <p:cNvGraphicFramePr>
            <a:graphicFrameLocks noChangeAspect="1"/>
          </p:cNvGraphicFramePr>
          <p:nvPr/>
        </p:nvGraphicFramePr>
        <p:xfrm>
          <a:off x="2451100" y="6055444"/>
          <a:ext cx="5397500" cy="469900"/>
        </p:xfrm>
        <a:graphic>
          <a:graphicData uri="http://schemas.openxmlformats.org/presentationml/2006/ole">
            <p:oleObj spid="_x0000_s1996809" name="Equation" r:id="rId9" imgW="2616200" imgH="228600" progId="Equation.DSMT4">
              <p:embed/>
            </p:oleObj>
          </a:graphicData>
        </a:graphic>
      </p:graphicFrame>
      <p:graphicFrame>
        <p:nvGraphicFramePr>
          <p:cNvPr id="1996811" name="Object 11"/>
          <p:cNvGraphicFramePr>
            <a:graphicFrameLocks noChangeAspect="1"/>
          </p:cNvGraphicFramePr>
          <p:nvPr/>
        </p:nvGraphicFramePr>
        <p:xfrm>
          <a:off x="4716016" y="4437112"/>
          <a:ext cx="2874004" cy="936104"/>
        </p:xfrm>
        <a:graphic>
          <a:graphicData uri="http://schemas.openxmlformats.org/presentationml/2006/ole">
            <p:oleObj spid="_x0000_s1996811" name="Equation" r:id="rId10" imgW="1205977" imgH="393529" progId="Equation.DSMT4">
              <p:embed/>
            </p:oleObj>
          </a:graphicData>
        </a:graphic>
      </p:graphicFrame>
      <p:graphicFrame>
        <p:nvGraphicFramePr>
          <p:cNvPr id="1996812" name="Object 12"/>
          <p:cNvGraphicFramePr>
            <a:graphicFrameLocks noChangeAspect="1"/>
          </p:cNvGraphicFramePr>
          <p:nvPr/>
        </p:nvGraphicFramePr>
        <p:xfrm>
          <a:off x="611560" y="3501008"/>
          <a:ext cx="7126287" cy="503238"/>
        </p:xfrm>
        <a:graphic>
          <a:graphicData uri="http://schemas.openxmlformats.org/presentationml/2006/ole">
            <p:oleObj spid="_x0000_s1996812" name="Equation" r:id="rId11" imgW="3606800" imgH="254000" progId="Equation.DSMT4">
              <p:embed/>
            </p:oleObj>
          </a:graphicData>
        </a:graphic>
      </p:graphicFrame>
    </p:spTree>
    <p:extLst>
      <p:ext uri="{BB962C8B-B14F-4D97-AF65-F5344CB8AC3E}">
        <p14:creationId xmlns="" xmlns:p14="http://schemas.microsoft.com/office/powerpoint/2010/main" val="361507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2" descr="http://mail.google.com/mail/?attid=0.2&amp;disp=emb&amp;view=att&amp;th=12c04d156fca6469"/>
          <p:cNvSpPr>
            <a:spLocks noChangeAspect="1" noChangeArrowheads="1"/>
          </p:cNvSpPr>
          <p:nvPr/>
        </p:nvSpPr>
        <p:spPr bwMode="auto">
          <a:xfrm>
            <a:off x="1281113" y="-228600"/>
            <a:ext cx="1714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latin typeface="Calibri" panose="020F0502020204030204" pitchFamily="34" charset="0"/>
            </a:endParaRPr>
          </a:p>
        </p:txBody>
      </p:sp>
      <p:graphicFrame>
        <p:nvGraphicFramePr>
          <p:cNvPr id="179203" name="Object 11"/>
          <p:cNvGraphicFramePr>
            <a:graphicFrameLocks noChangeAspect="1"/>
          </p:cNvGraphicFramePr>
          <p:nvPr/>
        </p:nvGraphicFramePr>
        <p:xfrm>
          <a:off x="2931241" y="1628800"/>
          <a:ext cx="2648871" cy="864592"/>
        </p:xfrm>
        <a:graphic>
          <a:graphicData uri="http://schemas.openxmlformats.org/presentationml/2006/ole">
            <p:oleObj spid="_x0000_s1637378" name="Equation" r:id="rId3" imgW="1205977" imgH="393529" progId="Equation.DSMT4">
              <p:embed/>
            </p:oleObj>
          </a:graphicData>
        </a:graphic>
      </p:graphicFrame>
      <p:graphicFrame>
        <p:nvGraphicFramePr>
          <p:cNvPr id="115716" name="Object 2"/>
          <p:cNvGraphicFramePr>
            <a:graphicFrameLocks noChangeAspect="1"/>
          </p:cNvGraphicFramePr>
          <p:nvPr/>
        </p:nvGraphicFramePr>
        <p:xfrm>
          <a:off x="2876551" y="620688"/>
          <a:ext cx="2645689" cy="864123"/>
        </p:xfrm>
        <a:graphic>
          <a:graphicData uri="http://schemas.openxmlformats.org/presentationml/2006/ole">
            <p:oleObj spid="_x0000_s1637379" name="Equation" r:id="rId4" imgW="1205977" imgH="393529" progId="Equation.DSMT4">
              <p:embed/>
            </p:oleObj>
          </a:graphicData>
        </a:graphic>
      </p:graphicFrame>
      <p:graphicFrame>
        <p:nvGraphicFramePr>
          <p:cNvPr id="1637381" name="Object 5"/>
          <p:cNvGraphicFramePr>
            <a:graphicFrameLocks noChangeAspect="1"/>
          </p:cNvGraphicFramePr>
          <p:nvPr/>
        </p:nvGraphicFramePr>
        <p:xfrm>
          <a:off x="1466850" y="2565400"/>
          <a:ext cx="6323013" cy="950913"/>
        </p:xfrm>
        <a:graphic>
          <a:graphicData uri="http://schemas.openxmlformats.org/presentationml/2006/ole">
            <p:oleObj spid="_x0000_s1637381" name="Equation" r:id="rId5" imgW="2616200" imgH="393700" progId="Equation.DSMT4">
              <p:embed/>
            </p:oleObj>
          </a:graphicData>
        </a:graphic>
      </p:graphicFrame>
    </p:spTree>
    <p:extLst>
      <p:ext uri="{BB962C8B-B14F-4D97-AF65-F5344CB8AC3E}">
        <p14:creationId xmlns="" xmlns:p14="http://schemas.microsoft.com/office/powerpoint/2010/main" val="20533265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2" descr="http://mail.google.com/mail/?attid=0.2&amp;disp=emb&amp;view=att&amp;th=12c04d156fca6469"/>
          <p:cNvSpPr>
            <a:spLocks noChangeAspect="1" noChangeArrowheads="1"/>
          </p:cNvSpPr>
          <p:nvPr/>
        </p:nvSpPr>
        <p:spPr bwMode="auto">
          <a:xfrm>
            <a:off x="1281113" y="-228600"/>
            <a:ext cx="1714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latin typeface="Calibri" panose="020F0502020204030204" pitchFamily="34" charset="0"/>
            </a:endParaRPr>
          </a:p>
        </p:txBody>
      </p:sp>
      <p:graphicFrame>
        <p:nvGraphicFramePr>
          <p:cNvPr id="179205" name="Object 6"/>
          <p:cNvGraphicFramePr>
            <a:graphicFrameLocks noChangeAspect="1"/>
          </p:cNvGraphicFramePr>
          <p:nvPr/>
        </p:nvGraphicFramePr>
        <p:xfrm>
          <a:off x="1466850" y="2564904"/>
          <a:ext cx="6323598" cy="952202"/>
        </p:xfrm>
        <a:graphic>
          <a:graphicData uri="http://schemas.openxmlformats.org/presentationml/2006/ole">
            <p:oleObj spid="_x0000_s1638402" name="Equation" r:id="rId3" imgW="2616200" imgH="393700" progId="Equation.DSMT4">
              <p:embed/>
            </p:oleObj>
          </a:graphicData>
        </a:graphic>
      </p:graphicFrame>
      <p:graphicFrame>
        <p:nvGraphicFramePr>
          <p:cNvPr id="6" name="Object 5"/>
          <p:cNvGraphicFramePr>
            <a:graphicFrameLocks noChangeAspect="1"/>
          </p:cNvGraphicFramePr>
          <p:nvPr>
            <p:extLst/>
          </p:nvPr>
        </p:nvGraphicFramePr>
        <p:xfrm>
          <a:off x="3371937" y="3645024"/>
          <a:ext cx="3072271" cy="953170"/>
        </p:xfrm>
        <a:graphic>
          <a:graphicData uri="http://schemas.openxmlformats.org/presentationml/2006/ole">
            <p:oleObj spid="_x0000_s1638403" name="Equation" r:id="rId4" imgW="1269449" imgH="393529" progId="Equation.DSMT4">
              <p:embed/>
            </p:oleObj>
          </a:graphicData>
        </a:graphic>
      </p:graphicFrame>
      <p:graphicFrame>
        <p:nvGraphicFramePr>
          <p:cNvPr id="7" name="Object 1"/>
          <p:cNvGraphicFramePr>
            <a:graphicFrameLocks noChangeAspect="1"/>
          </p:cNvGraphicFramePr>
          <p:nvPr>
            <p:extLst/>
          </p:nvPr>
        </p:nvGraphicFramePr>
        <p:xfrm>
          <a:off x="3203848" y="4911330"/>
          <a:ext cx="4831556" cy="601265"/>
        </p:xfrm>
        <a:graphic>
          <a:graphicData uri="http://schemas.openxmlformats.org/presentationml/2006/ole">
            <p:oleObj spid="_x0000_s1638404" name="Equation" r:id="rId5" imgW="2044700" imgH="254000" progId="Equation.DSMT4">
              <p:embed/>
            </p:oleObj>
          </a:graphicData>
        </a:graphic>
      </p:graphicFrame>
    </p:spTree>
    <p:extLst>
      <p:ext uri="{BB962C8B-B14F-4D97-AF65-F5344CB8AC3E}">
        <p14:creationId xmlns="" xmlns:p14="http://schemas.microsoft.com/office/powerpoint/2010/main" val="289765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pic>
        <p:nvPicPr>
          <p:cNvPr id="117763" name="Picture 14" descr="http://www.dipankarhome.com/john_bell.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92080" y="1956581"/>
            <a:ext cx="2088232" cy="27078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764" name="TextBox 8"/>
          <p:cNvSpPr txBox="1">
            <a:spLocks noChangeArrowheads="1"/>
          </p:cNvSpPr>
          <p:nvPr/>
        </p:nvSpPr>
        <p:spPr bwMode="auto">
          <a:xfrm>
            <a:off x="5260939" y="4797152"/>
            <a:ext cx="245745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1200" b="1" dirty="0">
                <a:latin typeface="Times New Roman" panose="02020603050405020304" pitchFamily="18" charset="0"/>
              </a:rPr>
              <a:t>John Stewart Bell</a:t>
            </a:r>
            <a:r>
              <a:rPr lang="en-IN" altLang="en-US" sz="1200" dirty="0">
                <a:latin typeface="Times New Roman" panose="02020603050405020304" pitchFamily="18" charset="0"/>
              </a:rPr>
              <a:t> (1928 – 1990) was an outstanding  Irish physicist, and the originator of Bell's Theorem, one of the most important theorems in quantum physics.</a:t>
            </a:r>
            <a:endParaRPr lang="en-IN" altLang="en-US" sz="1350" dirty="0"/>
          </a:p>
        </p:txBody>
      </p:sp>
      <p:graphicFrame>
        <p:nvGraphicFramePr>
          <p:cNvPr id="117765" name="Object 2"/>
          <p:cNvGraphicFramePr>
            <a:graphicFrameLocks noChangeAspect="1"/>
          </p:cNvGraphicFramePr>
          <p:nvPr>
            <p:extLst>
              <p:ext uri="{D42A27DB-BD31-4B8C-83A1-F6EECF244321}">
                <p14:modId xmlns="" xmlns:p14="http://schemas.microsoft.com/office/powerpoint/2010/main" val="4010999090"/>
              </p:ext>
            </p:extLst>
          </p:nvPr>
        </p:nvGraphicFramePr>
        <p:xfrm>
          <a:off x="2365095" y="548680"/>
          <a:ext cx="6060998" cy="835000"/>
        </p:xfrm>
        <a:graphic>
          <a:graphicData uri="http://schemas.openxmlformats.org/presentationml/2006/ole">
            <p:oleObj spid="_x0000_s1639426" name="Equation" r:id="rId4" imgW="1866090" imgH="253890" progId="Equation.DSMT4">
              <p:embed/>
            </p:oleObj>
          </a:graphicData>
        </a:graphic>
      </p:graphicFrame>
      <p:sp>
        <p:nvSpPr>
          <p:cNvPr id="117766" name="TextBox 3"/>
          <p:cNvSpPr txBox="1">
            <a:spLocks noChangeArrowheads="1"/>
          </p:cNvSpPr>
          <p:nvPr/>
        </p:nvSpPr>
        <p:spPr bwMode="auto">
          <a:xfrm>
            <a:off x="2221446" y="1453408"/>
            <a:ext cx="631099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solidFill>
                  <a:srgbClr val="C00000"/>
                </a:solidFill>
                <a:latin typeface="Calibri" panose="020F0502020204030204" pitchFamily="34" charset="0"/>
              </a:rPr>
              <a:t>This is a simple form of Bell’s inequality</a:t>
            </a:r>
          </a:p>
        </p:txBody>
      </p:sp>
    </p:spTree>
    <p:extLst>
      <p:ext uri="{BB962C8B-B14F-4D97-AF65-F5344CB8AC3E}">
        <p14:creationId xmlns="" xmlns:p14="http://schemas.microsoft.com/office/powerpoint/2010/main" val="2843987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714501" y="908720"/>
            <a:ext cx="7151912" cy="3333750"/>
            <a:chOff x="762000" y="1574800"/>
            <a:chExt cx="9535883" cy="4445000"/>
          </a:xfrm>
        </p:grpSpPr>
        <p:grpSp>
          <p:nvGrpSpPr>
            <p:cNvPr id="3" name="Group 61"/>
            <p:cNvGrpSpPr>
              <a:grpSpLocks/>
            </p:cNvGrpSpPr>
            <p:nvPr/>
          </p:nvGrpSpPr>
          <p:grpSpPr bwMode="auto">
            <a:xfrm>
              <a:off x="5715000" y="2800350"/>
              <a:ext cx="1173163" cy="2708275"/>
              <a:chOff x="5999163" y="1677988"/>
              <a:chExt cx="1172369" cy="2707482"/>
            </a:xfrm>
          </p:grpSpPr>
          <p:sp>
            <p:nvSpPr>
              <p:cNvPr id="108602" name="AutoShape 3"/>
              <p:cNvSpPr>
                <a:spLocks noChangeArrowheads="1"/>
              </p:cNvSpPr>
              <p:nvPr/>
            </p:nvSpPr>
            <p:spPr bwMode="auto">
              <a:xfrm rot="14900496" flipV="1">
                <a:off x="5719763" y="2933701"/>
                <a:ext cx="1974850" cy="928688"/>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8603" name="Line 8"/>
              <p:cNvSpPr>
                <a:spLocks noChangeShapeType="1"/>
              </p:cNvSpPr>
              <p:nvPr/>
            </p:nvSpPr>
            <p:spPr bwMode="auto">
              <a:xfrm rot="19458507" flipH="1">
                <a:off x="6291176" y="2041770"/>
                <a:ext cx="323217" cy="1392793"/>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08604" name="Arc 19"/>
              <p:cNvSpPr>
                <a:spLocks/>
              </p:cNvSpPr>
              <p:nvPr/>
            </p:nvSpPr>
            <p:spPr bwMode="auto">
              <a:xfrm>
                <a:off x="6572250" y="2984501"/>
                <a:ext cx="155575" cy="5556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8605" name="Text Box 20"/>
              <p:cNvSpPr txBox="1">
                <a:spLocks noChangeArrowheads="1"/>
              </p:cNvSpPr>
              <p:nvPr/>
            </p:nvSpPr>
            <p:spPr bwMode="auto">
              <a:xfrm>
                <a:off x="6418263" y="2633663"/>
                <a:ext cx="4635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a:latin typeface="Times New Roman" panose="02020603050405020304" pitchFamily="18" charset="0"/>
                    <a:sym typeface="Symbol" panose="05050102010706020507" pitchFamily="18" charset="2"/>
                  </a:rPr>
                  <a:t> </a:t>
                </a:r>
                <a:endParaRPr lang="en-US" altLang="en-US" sz="1350" b="1">
                  <a:latin typeface="Times New Roman" panose="02020603050405020304" pitchFamily="18" charset="0"/>
                </a:endParaRPr>
              </a:p>
            </p:txBody>
          </p:sp>
          <p:sp>
            <p:nvSpPr>
              <p:cNvPr id="108606" name="Text Box 12"/>
              <p:cNvSpPr txBox="1">
                <a:spLocks noChangeArrowheads="1"/>
              </p:cNvSpPr>
              <p:nvPr/>
            </p:nvSpPr>
            <p:spPr bwMode="auto">
              <a:xfrm>
                <a:off x="5999163" y="1677988"/>
                <a:ext cx="32067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u</a:t>
                </a:r>
                <a:endParaRPr lang="en-US" altLang="en-US" sz="1350" b="1">
                  <a:latin typeface="Times New Roman" panose="02020603050405020304" pitchFamily="18" charset="0"/>
                </a:endParaRPr>
              </a:p>
            </p:txBody>
          </p:sp>
        </p:grpSp>
        <p:grpSp>
          <p:nvGrpSpPr>
            <p:cNvPr id="4" name="Group 5"/>
            <p:cNvGrpSpPr>
              <a:grpSpLocks/>
            </p:cNvGrpSpPr>
            <p:nvPr/>
          </p:nvGrpSpPr>
          <p:grpSpPr bwMode="auto">
            <a:xfrm>
              <a:off x="3398838" y="1581150"/>
              <a:ext cx="2239962" cy="3389313"/>
              <a:chOff x="3399300" y="304800"/>
              <a:chExt cx="2239500" cy="3388520"/>
            </a:xfrm>
          </p:grpSpPr>
          <p:sp>
            <p:nvSpPr>
              <p:cNvPr id="108597" name="AutoShape 13"/>
              <p:cNvSpPr>
                <a:spLocks noChangeArrowheads="1"/>
              </p:cNvSpPr>
              <p:nvPr/>
            </p:nvSpPr>
            <p:spPr bwMode="auto">
              <a:xfrm rot="16189543" flipV="1">
                <a:off x="2962275" y="1935163"/>
                <a:ext cx="1974850" cy="928688"/>
              </a:xfrm>
              <a:prstGeom prst="flowChartInputOutput">
                <a:avLst/>
              </a:prstGeom>
              <a:solidFill>
                <a:srgbClr val="FFFFFF"/>
              </a:solidFill>
              <a:ln w="9525">
                <a:miter lim="800000"/>
                <a:headEnd/>
                <a:tailEnd/>
              </a:ln>
              <a:effectLst/>
              <a:scene3d>
                <a:camera prst="legacyObliqueTopLeft"/>
                <a:lightRig rig="legacyFlat3" dir="t"/>
              </a:scene3d>
              <a:sp3d extrusionH="227000" prstMaterial="legacyMatte">
                <a:bevelT w="13500" h="13500" prst="angle"/>
                <a:bevelB w="13500" h="13500" prst="angle"/>
                <a:extrusionClr>
                  <a:srgbClr val="FFFFFF"/>
                </a:extrusionClr>
                <a:contourClr>
                  <a:srgbClr val="FFFFFF"/>
                </a:contourClr>
              </a:sp3d>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a:flatTx/>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08598" name="Text Box 21"/>
              <p:cNvSpPr txBox="1">
                <a:spLocks noChangeArrowheads="1"/>
              </p:cNvSpPr>
              <p:nvPr/>
            </p:nvSpPr>
            <p:spPr bwMode="auto">
              <a:xfrm>
                <a:off x="3733800" y="304800"/>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sp>
            <p:nvSpPr>
              <p:cNvPr id="108599" name="Text Box 22"/>
              <p:cNvSpPr txBox="1">
                <a:spLocks noChangeArrowheads="1"/>
              </p:cNvSpPr>
              <p:nvPr/>
            </p:nvSpPr>
            <p:spPr bwMode="auto">
              <a:xfrm>
                <a:off x="3399300" y="3354389"/>
                <a:ext cx="1331912" cy="338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a:t>
                </a:r>
                <a:r>
                  <a:rPr lang="en-US" altLang="en-US" sz="1350" i="1"/>
                  <a:t>x-y </a:t>
                </a:r>
                <a:r>
                  <a:rPr lang="en-US" altLang="en-US" sz="1350"/>
                  <a:t>device</a:t>
                </a:r>
              </a:p>
            </p:txBody>
          </p:sp>
          <p:sp>
            <p:nvSpPr>
              <p:cNvPr id="108600" name="Line 16"/>
              <p:cNvSpPr>
                <a:spLocks noChangeShapeType="1"/>
              </p:cNvSpPr>
              <p:nvPr/>
            </p:nvSpPr>
            <p:spPr bwMode="auto">
              <a:xfrm rot="300000" flipV="1">
                <a:off x="3986245" y="1724002"/>
                <a:ext cx="1118343" cy="595994"/>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8601" name="Text Box 21"/>
              <p:cNvSpPr txBox="1">
                <a:spLocks noChangeArrowheads="1"/>
              </p:cNvSpPr>
              <p:nvPr/>
            </p:nvSpPr>
            <p:spPr bwMode="auto">
              <a:xfrm>
                <a:off x="5086350" y="1522853"/>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grpSp>
        <p:sp>
          <p:nvSpPr>
            <p:cNvPr id="108554" name="Line 16"/>
            <p:cNvSpPr>
              <a:spLocks noChangeShapeType="1"/>
            </p:cNvSpPr>
            <p:nvPr/>
          </p:nvSpPr>
          <p:spPr bwMode="auto">
            <a:xfrm flipH="1" flipV="1">
              <a:off x="6434138" y="2890838"/>
              <a:ext cx="11112" cy="1608137"/>
            </a:xfrm>
            <a:prstGeom prst="line">
              <a:avLst/>
            </a:prstGeom>
            <a:noFill/>
            <a:ln w="19050">
              <a:solidFill>
                <a:srgbClr val="000000"/>
              </a:solidFill>
              <a:prstDash val="sysDash"/>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8555" name="Text Box 21"/>
            <p:cNvSpPr txBox="1">
              <a:spLocks noChangeArrowheads="1"/>
            </p:cNvSpPr>
            <p:nvPr/>
          </p:nvSpPr>
          <p:spPr bwMode="auto">
            <a:xfrm>
              <a:off x="6373813" y="2724150"/>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dirty="0">
                  <a:latin typeface="Times New Roman" panose="02020603050405020304" pitchFamily="18" charset="0"/>
                </a:rPr>
                <a:t> x</a:t>
              </a:r>
            </a:p>
          </p:txBody>
        </p:sp>
        <p:sp>
          <p:nvSpPr>
            <p:cNvPr id="108556" name="Text Box 22"/>
            <p:cNvSpPr txBox="1">
              <a:spLocks noChangeArrowheads="1"/>
            </p:cNvSpPr>
            <p:nvPr/>
          </p:nvSpPr>
          <p:spPr bwMode="auto">
            <a:xfrm>
              <a:off x="5913438" y="5570538"/>
              <a:ext cx="133191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i="1"/>
                <a:t>u-v</a:t>
              </a:r>
              <a:r>
                <a:rPr lang="en-US" altLang="en-US" sz="1350"/>
                <a:t> device</a:t>
              </a:r>
            </a:p>
          </p:txBody>
        </p:sp>
        <p:sp>
          <p:nvSpPr>
            <p:cNvPr id="108557" name="Text Box 21"/>
            <p:cNvSpPr txBox="1">
              <a:spLocks noChangeArrowheads="1"/>
            </p:cNvSpPr>
            <p:nvPr/>
          </p:nvSpPr>
          <p:spPr bwMode="auto">
            <a:xfrm>
              <a:off x="7448550" y="3333750"/>
              <a:ext cx="552450" cy="41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v</a:t>
              </a:r>
            </a:p>
          </p:txBody>
        </p:sp>
        <p:grpSp>
          <p:nvGrpSpPr>
            <p:cNvPr id="5" name="Group 4"/>
            <p:cNvGrpSpPr>
              <a:grpSpLocks/>
            </p:cNvGrpSpPr>
            <p:nvPr/>
          </p:nvGrpSpPr>
          <p:grpSpPr bwMode="auto">
            <a:xfrm>
              <a:off x="4343400" y="3714750"/>
              <a:ext cx="1530350" cy="684213"/>
              <a:chOff x="4553999" y="2494038"/>
              <a:chExt cx="1530812" cy="684940"/>
            </a:xfrm>
          </p:grpSpPr>
          <p:sp>
            <p:nvSpPr>
              <p:cNvPr id="108594" name="Oval 1"/>
              <p:cNvSpPr>
                <a:spLocks noChangeArrowheads="1"/>
              </p:cNvSpPr>
              <p:nvPr/>
            </p:nvSpPr>
            <p:spPr bwMode="auto">
              <a:xfrm>
                <a:off x="5235222" y="2744786"/>
                <a:ext cx="152400" cy="168940"/>
              </a:xfrm>
              <a:prstGeom prst="ellipse">
                <a:avLst/>
              </a:prstGeom>
              <a:solidFill>
                <a:schemeClr val="tx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cxnSp>
            <p:nvCxnSpPr>
              <p:cNvPr id="108595" name="Straight Arrow Connector 3"/>
              <p:cNvCxnSpPr>
                <a:cxnSpLocks noChangeShapeType="1"/>
              </p:cNvCxnSpPr>
              <p:nvPr/>
            </p:nvCxnSpPr>
            <p:spPr bwMode="auto">
              <a:xfrm rot="-300000" flipH="1" flipV="1">
                <a:off x="4553999" y="2494038"/>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96" name="Straight Arrow Connector 41"/>
              <p:cNvCxnSpPr>
                <a:cxnSpLocks noChangeShapeType="1"/>
              </p:cNvCxnSpPr>
              <p:nvPr/>
            </p:nvCxnSpPr>
            <p:spPr bwMode="auto">
              <a:xfrm rot="10500000" flipH="1" flipV="1">
                <a:off x="5544599" y="2898654"/>
                <a:ext cx="540212" cy="280324"/>
              </a:xfrm>
              <a:prstGeom prst="straightConnector1">
                <a:avLst/>
              </a:prstGeom>
              <a:noFill/>
              <a:ln w="28575" algn="ctr">
                <a:solidFill>
                  <a:schemeClr val="tx1"/>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08559" name="Freeform 69"/>
            <p:cNvSpPr>
              <a:spLocks/>
            </p:cNvSpPr>
            <p:nvPr/>
          </p:nvSpPr>
          <p:spPr bwMode="auto">
            <a:xfrm rot="1172647" flipH="1" flipV="1">
              <a:off x="2517775" y="1847850"/>
              <a:ext cx="266700" cy="973138"/>
            </a:xfrm>
            <a:custGeom>
              <a:avLst/>
              <a:gdLst>
                <a:gd name="T0" fmla="*/ 0 w 243"/>
                <a:gd name="T1" fmla="*/ 0 h 644"/>
                <a:gd name="T2" fmla="*/ 0 w 243"/>
                <a:gd name="T3" fmla="*/ 0 h 644"/>
                <a:gd name="T4" fmla="*/ 0 w 243"/>
                <a:gd name="T5" fmla="*/ 0 h 644"/>
                <a:gd name="T6" fmla="*/ 0 w 243"/>
                <a:gd name="T7" fmla="*/ 0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8560" name="Text Box 70"/>
            <p:cNvSpPr txBox="1">
              <a:spLocks noChangeArrowheads="1"/>
            </p:cNvSpPr>
            <p:nvPr/>
          </p:nvSpPr>
          <p:spPr bwMode="auto">
            <a:xfrm>
              <a:off x="1892300" y="1574800"/>
              <a:ext cx="1827213"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x</a:t>
              </a:r>
              <a:r>
                <a:rPr lang="en-US" altLang="en-US" sz="1350" b="1">
                  <a:latin typeface="Times New Roman" panose="02020603050405020304" pitchFamily="18" charset="0"/>
                </a:rPr>
                <a:t>-polarized </a:t>
              </a:r>
            </a:p>
          </p:txBody>
        </p:sp>
        <p:sp>
          <p:nvSpPr>
            <p:cNvPr id="108561" name="Text Box 70"/>
            <p:cNvSpPr txBox="1">
              <a:spLocks noChangeArrowheads="1"/>
            </p:cNvSpPr>
            <p:nvPr/>
          </p:nvSpPr>
          <p:spPr bwMode="auto">
            <a:xfrm>
              <a:off x="8470671" y="4332126"/>
              <a:ext cx="1827212" cy="33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dirty="0">
                  <a:latin typeface="Times New Roman" panose="02020603050405020304" pitchFamily="18" charset="0"/>
                </a:rPr>
                <a:t>u</a:t>
              </a:r>
              <a:r>
                <a:rPr lang="en-US" altLang="en-US" sz="1350" b="1" dirty="0">
                  <a:latin typeface="Times New Roman" panose="02020603050405020304" pitchFamily="18" charset="0"/>
                </a:rPr>
                <a:t>-polarized </a:t>
              </a:r>
            </a:p>
          </p:txBody>
        </p:sp>
        <p:sp>
          <p:nvSpPr>
            <p:cNvPr id="108562" name="Line 31"/>
            <p:cNvSpPr>
              <a:spLocks noChangeShapeType="1"/>
            </p:cNvSpPr>
            <p:nvPr/>
          </p:nvSpPr>
          <p:spPr bwMode="auto">
            <a:xfrm rot="-129668">
              <a:off x="6248400" y="4881563"/>
              <a:ext cx="1633538" cy="73818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cxnSp>
          <p:nvCxnSpPr>
            <p:cNvPr id="108563" name="Straight Connector 180"/>
            <p:cNvCxnSpPr>
              <a:cxnSpLocks noChangeShapeType="1"/>
            </p:cNvCxnSpPr>
            <p:nvPr/>
          </p:nvCxnSpPr>
          <p:spPr bwMode="auto">
            <a:xfrm rot="6120000" flipV="1">
              <a:off x="6642100" y="4576763"/>
              <a:ext cx="225425" cy="161925"/>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8564" name="Freeform 69"/>
            <p:cNvSpPr>
              <a:spLocks/>
            </p:cNvSpPr>
            <p:nvPr/>
          </p:nvSpPr>
          <p:spPr bwMode="auto">
            <a:xfrm rot="2520000" flipH="1" flipV="1">
              <a:off x="7914720" y="4415774"/>
              <a:ext cx="366712" cy="720725"/>
            </a:xfrm>
            <a:custGeom>
              <a:avLst/>
              <a:gdLst>
                <a:gd name="T0" fmla="*/ 0 w 243"/>
                <a:gd name="T1" fmla="*/ 0 h 644"/>
                <a:gd name="T2" fmla="*/ 0 w 243"/>
                <a:gd name="T3" fmla="*/ 0 h 644"/>
                <a:gd name="T4" fmla="*/ 0 w 243"/>
                <a:gd name="T5" fmla="*/ 0 h 644"/>
                <a:gd name="T6" fmla="*/ 0 w 243"/>
                <a:gd name="T7" fmla="*/ 0 h 6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 h="644">
                  <a:moveTo>
                    <a:pt x="154" y="0"/>
                  </a:moveTo>
                  <a:cubicBezTo>
                    <a:pt x="77" y="171"/>
                    <a:pt x="0" y="343"/>
                    <a:pt x="14" y="378"/>
                  </a:cubicBezTo>
                  <a:cubicBezTo>
                    <a:pt x="28" y="413"/>
                    <a:pt x="233" y="166"/>
                    <a:pt x="238" y="210"/>
                  </a:cubicBezTo>
                  <a:cubicBezTo>
                    <a:pt x="243" y="254"/>
                    <a:pt x="142" y="449"/>
                    <a:pt x="42" y="644"/>
                  </a:cubicBezTo>
                </a:path>
              </a:pathLst>
            </a:custGeom>
            <a:noFill/>
            <a:ln w="12700" cmpd="sng">
              <a:solidFill>
                <a:srgbClr val="000000"/>
              </a:solidFill>
              <a:round/>
              <a:headEnd type="triangle" w="sm" len="sm"/>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08565" name="Line 31"/>
            <p:cNvSpPr>
              <a:spLocks noChangeShapeType="1"/>
            </p:cNvSpPr>
            <p:nvPr/>
          </p:nvSpPr>
          <p:spPr bwMode="auto">
            <a:xfrm rot="-129668">
              <a:off x="1735138" y="3022600"/>
              <a:ext cx="1633537"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08566" name="Line 16"/>
            <p:cNvSpPr>
              <a:spLocks noChangeShapeType="1"/>
            </p:cNvSpPr>
            <p:nvPr/>
          </p:nvSpPr>
          <p:spPr bwMode="auto">
            <a:xfrm flipH="1" flipV="1">
              <a:off x="3962400" y="1931988"/>
              <a:ext cx="11113" cy="1608137"/>
            </a:xfrm>
            <a:prstGeom prst="line">
              <a:avLst/>
            </a:prstGeom>
            <a:noFill/>
            <a:ln w="1905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08567" name="Line 31"/>
            <p:cNvSpPr>
              <a:spLocks noChangeShapeType="1"/>
            </p:cNvSpPr>
            <p:nvPr/>
          </p:nvSpPr>
          <p:spPr bwMode="auto">
            <a:xfrm rot="-129668">
              <a:off x="6461125" y="4506913"/>
              <a:ext cx="1633538" cy="738187"/>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cxnSp>
          <p:nvCxnSpPr>
            <p:cNvPr id="200" name="Straight Connector 199"/>
            <p:cNvCxnSpPr/>
            <p:nvPr/>
          </p:nvCxnSpPr>
          <p:spPr bwMode="auto">
            <a:xfrm rot="1380000">
              <a:off x="8078788" y="571023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8569" name="Object 14"/>
            <p:cNvGraphicFramePr>
              <a:graphicFrameLocks noChangeAspect="1"/>
            </p:cNvGraphicFramePr>
            <p:nvPr/>
          </p:nvGraphicFramePr>
          <p:xfrm>
            <a:off x="8448675" y="5208588"/>
            <a:ext cx="304800" cy="350837"/>
          </p:xfrm>
          <a:graphic>
            <a:graphicData uri="http://schemas.openxmlformats.org/presentationml/2006/ole">
              <p:oleObj spid="_x0000_s1640450" name="Equation" r:id="rId3" imgW="203112" imgH="228501" progId="Equation.DSMT4">
                <p:embed/>
              </p:oleObj>
            </a:graphicData>
          </a:graphic>
        </p:graphicFrame>
        <p:cxnSp>
          <p:nvCxnSpPr>
            <p:cNvPr id="205" name="Straight Connector 204"/>
            <p:cNvCxnSpPr/>
            <p:nvPr/>
          </p:nvCxnSpPr>
          <p:spPr bwMode="auto">
            <a:xfrm rot="1380000">
              <a:off x="1135063" y="290988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auto">
            <a:xfrm rot="1380000">
              <a:off x="1287463" y="248443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bwMode="auto">
            <a:xfrm rot="1380000">
              <a:off x="8250238" y="5272088"/>
              <a:ext cx="215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08573" name="Object 20"/>
            <p:cNvGraphicFramePr>
              <a:graphicFrameLocks noChangeAspect="1"/>
            </p:cNvGraphicFramePr>
            <p:nvPr/>
          </p:nvGraphicFramePr>
          <p:xfrm>
            <a:off x="893763" y="2159000"/>
            <a:ext cx="285750" cy="350838"/>
          </p:xfrm>
          <a:graphic>
            <a:graphicData uri="http://schemas.openxmlformats.org/presentationml/2006/ole">
              <p:oleObj spid="_x0000_s1640451" name="Equation" r:id="rId4" imgW="190500" imgH="228600" progId="Equation.DSMT4">
                <p:embed/>
              </p:oleObj>
            </a:graphicData>
          </a:graphic>
        </p:graphicFrame>
        <p:graphicFrame>
          <p:nvGraphicFramePr>
            <p:cNvPr id="108574" name="Object 21"/>
            <p:cNvGraphicFramePr>
              <a:graphicFrameLocks noChangeAspect="1"/>
            </p:cNvGraphicFramePr>
            <p:nvPr/>
          </p:nvGraphicFramePr>
          <p:xfrm>
            <a:off x="762000" y="2628900"/>
            <a:ext cx="304800" cy="350838"/>
          </p:xfrm>
          <a:graphic>
            <a:graphicData uri="http://schemas.openxmlformats.org/presentationml/2006/ole">
              <p:oleObj spid="_x0000_s1640452" name="Equation" r:id="rId5" imgW="203112" imgH="228501" progId="Equation.DSMT4">
                <p:embed/>
              </p:oleObj>
            </a:graphicData>
          </a:graphic>
        </p:graphicFrame>
        <p:graphicFrame>
          <p:nvGraphicFramePr>
            <p:cNvPr id="108575" name="Object 22"/>
            <p:cNvGraphicFramePr>
              <a:graphicFrameLocks noChangeAspect="1"/>
            </p:cNvGraphicFramePr>
            <p:nvPr/>
          </p:nvGraphicFramePr>
          <p:xfrm>
            <a:off x="8353425" y="5668963"/>
            <a:ext cx="304800" cy="350837"/>
          </p:xfrm>
          <a:graphic>
            <a:graphicData uri="http://schemas.openxmlformats.org/presentationml/2006/ole">
              <p:oleObj spid="_x0000_s1640453" name="Equation" r:id="rId6" imgW="203112" imgH="228501" progId="Equation.DSMT4">
                <p:embed/>
              </p:oleObj>
            </a:graphicData>
          </a:graphic>
        </p:graphicFrame>
        <p:sp>
          <p:nvSpPr>
            <p:cNvPr id="108576" name="Line 8"/>
            <p:cNvSpPr>
              <a:spLocks noChangeShapeType="1"/>
            </p:cNvSpPr>
            <p:nvPr/>
          </p:nvSpPr>
          <p:spPr bwMode="auto">
            <a:xfrm rot="2100000" flipH="1">
              <a:off x="6816725" y="3343275"/>
              <a:ext cx="322263" cy="139223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cxnSp>
          <p:nvCxnSpPr>
            <p:cNvPr id="108577" name="Straight Connector 69"/>
            <p:cNvCxnSpPr>
              <a:cxnSpLocks noChangeShapeType="1"/>
            </p:cNvCxnSpPr>
            <p:nvPr/>
          </p:nvCxnSpPr>
          <p:spPr bwMode="auto">
            <a:xfrm rot="6120000" flipV="1">
              <a:off x="6870700" y="4652963"/>
              <a:ext cx="225425" cy="161925"/>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78" name="Straight Connector 70"/>
            <p:cNvCxnSpPr>
              <a:cxnSpLocks noChangeShapeType="1"/>
            </p:cNvCxnSpPr>
            <p:nvPr/>
          </p:nvCxnSpPr>
          <p:spPr bwMode="auto">
            <a:xfrm rot="6120000" flipV="1">
              <a:off x="7057231" y="4736307"/>
              <a:ext cx="225425" cy="163512"/>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79" name="Straight Connector 71"/>
            <p:cNvCxnSpPr>
              <a:cxnSpLocks noChangeShapeType="1"/>
            </p:cNvCxnSpPr>
            <p:nvPr/>
          </p:nvCxnSpPr>
          <p:spPr bwMode="auto">
            <a:xfrm rot="6120000" flipV="1">
              <a:off x="7254081" y="4833145"/>
              <a:ext cx="225425" cy="163512"/>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0" name="Straight Connector 72"/>
            <p:cNvCxnSpPr>
              <a:cxnSpLocks noChangeShapeType="1"/>
            </p:cNvCxnSpPr>
            <p:nvPr/>
          </p:nvCxnSpPr>
          <p:spPr bwMode="auto">
            <a:xfrm rot="6120000" flipV="1">
              <a:off x="7440613" y="4918075"/>
              <a:ext cx="225425" cy="161925"/>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1" name="Straight Connector 73"/>
            <p:cNvCxnSpPr>
              <a:cxnSpLocks noChangeShapeType="1"/>
            </p:cNvCxnSpPr>
            <p:nvPr/>
          </p:nvCxnSpPr>
          <p:spPr bwMode="auto">
            <a:xfrm rot="6120000" flipV="1">
              <a:off x="7616031" y="4979195"/>
              <a:ext cx="225425" cy="163512"/>
            </a:xfrm>
            <a:prstGeom prst="line">
              <a:avLst/>
            </a:prstGeom>
            <a:noFill/>
            <a:ln w="19050"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 name="Group 7"/>
            <p:cNvGrpSpPr>
              <a:grpSpLocks/>
            </p:cNvGrpSpPr>
            <p:nvPr/>
          </p:nvGrpSpPr>
          <p:grpSpPr bwMode="auto">
            <a:xfrm>
              <a:off x="1741488" y="2543175"/>
              <a:ext cx="1633537" cy="866775"/>
              <a:chOff x="1887294" y="4345362"/>
              <a:chExt cx="1633538" cy="867282"/>
            </a:xfrm>
          </p:grpSpPr>
          <p:sp>
            <p:nvSpPr>
              <p:cNvPr id="108583" name="Line 31"/>
              <p:cNvSpPr>
                <a:spLocks noChangeShapeType="1"/>
              </p:cNvSpPr>
              <p:nvPr/>
            </p:nvSpPr>
            <p:spPr bwMode="auto">
              <a:xfrm rot="-129668">
                <a:off x="1887294" y="4412874"/>
                <a:ext cx="1633538" cy="738188"/>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800"/>
              </a:p>
            </p:txBody>
          </p:sp>
          <p:cxnSp>
            <p:nvCxnSpPr>
              <p:cNvPr id="108584" name="Straight Connector 6"/>
              <p:cNvCxnSpPr>
                <a:cxnSpLocks noChangeShapeType="1"/>
              </p:cNvCxnSpPr>
              <p:nvPr/>
            </p:nvCxnSpPr>
            <p:spPr bwMode="auto">
              <a:xfrm flipV="1">
                <a:off x="1981200" y="4345362"/>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5" name="Straight Connector 76"/>
              <p:cNvCxnSpPr>
                <a:cxnSpLocks noChangeShapeType="1"/>
              </p:cNvCxnSpPr>
              <p:nvPr/>
            </p:nvCxnSpPr>
            <p:spPr bwMode="auto">
              <a:xfrm flipV="1">
                <a:off x="2133600" y="4407450"/>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6" name="Straight Connector 77"/>
              <p:cNvCxnSpPr>
                <a:cxnSpLocks noChangeShapeType="1"/>
              </p:cNvCxnSpPr>
              <p:nvPr/>
            </p:nvCxnSpPr>
            <p:spPr bwMode="auto">
              <a:xfrm flipV="1">
                <a:off x="2286000" y="4475184"/>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7" name="Straight Connector 78"/>
              <p:cNvCxnSpPr>
                <a:cxnSpLocks noChangeShapeType="1"/>
              </p:cNvCxnSpPr>
              <p:nvPr/>
            </p:nvCxnSpPr>
            <p:spPr bwMode="auto">
              <a:xfrm flipV="1">
                <a:off x="2438400" y="4540095"/>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8" name="Straight Connector 79"/>
              <p:cNvCxnSpPr>
                <a:cxnSpLocks noChangeShapeType="1"/>
              </p:cNvCxnSpPr>
              <p:nvPr/>
            </p:nvCxnSpPr>
            <p:spPr bwMode="auto">
              <a:xfrm flipV="1">
                <a:off x="2590800" y="4607829"/>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89" name="Straight Connector 80"/>
              <p:cNvCxnSpPr>
                <a:cxnSpLocks noChangeShapeType="1"/>
              </p:cNvCxnSpPr>
              <p:nvPr/>
            </p:nvCxnSpPr>
            <p:spPr bwMode="auto">
              <a:xfrm flipV="1">
                <a:off x="2743200" y="4647339"/>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90" name="Straight Connector 81"/>
              <p:cNvCxnSpPr>
                <a:cxnSpLocks noChangeShapeType="1"/>
              </p:cNvCxnSpPr>
              <p:nvPr/>
            </p:nvCxnSpPr>
            <p:spPr bwMode="auto">
              <a:xfrm flipV="1">
                <a:off x="2895600" y="4709427"/>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91" name="Straight Connector 82"/>
              <p:cNvCxnSpPr>
                <a:cxnSpLocks noChangeShapeType="1"/>
              </p:cNvCxnSpPr>
              <p:nvPr/>
            </p:nvCxnSpPr>
            <p:spPr bwMode="auto">
              <a:xfrm flipV="1">
                <a:off x="3048000" y="4777161"/>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92" name="Straight Connector 83"/>
              <p:cNvCxnSpPr>
                <a:cxnSpLocks noChangeShapeType="1"/>
              </p:cNvCxnSpPr>
              <p:nvPr/>
            </p:nvCxnSpPr>
            <p:spPr bwMode="auto">
              <a:xfrm flipV="1">
                <a:off x="3200400" y="4842072"/>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8593" name="Straight Connector 84"/>
              <p:cNvCxnSpPr>
                <a:cxnSpLocks noChangeShapeType="1"/>
              </p:cNvCxnSpPr>
              <p:nvPr/>
            </p:nvCxnSpPr>
            <p:spPr bwMode="auto">
              <a:xfrm flipV="1">
                <a:off x="3352800" y="4909806"/>
                <a:ext cx="0" cy="302838"/>
              </a:xfrm>
              <a:prstGeom prst="line">
                <a:avLst/>
              </a:prstGeom>
              <a:noFill/>
              <a:ln w="9525" algn="ctr">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grpSp>
        <p:nvGrpSpPr>
          <p:cNvPr id="7" name="Group 1"/>
          <p:cNvGrpSpPr>
            <a:grpSpLocks/>
          </p:cNvGrpSpPr>
          <p:nvPr/>
        </p:nvGrpSpPr>
        <p:grpSpPr bwMode="auto">
          <a:xfrm>
            <a:off x="446088" y="3719954"/>
            <a:ext cx="5638080" cy="1869286"/>
            <a:chOff x="-274568" y="5257800"/>
            <a:chExt cx="6010944" cy="1980612"/>
          </a:xfrm>
        </p:grpSpPr>
        <p:graphicFrame>
          <p:nvGraphicFramePr>
            <p:cNvPr id="108550" name="Object 7"/>
            <p:cNvGraphicFramePr>
              <a:graphicFrameLocks noChangeAspect="1"/>
            </p:cNvGraphicFramePr>
            <p:nvPr>
              <p:extLst>
                <p:ext uri="{D42A27DB-BD31-4B8C-83A1-F6EECF244321}">
                  <p14:modId xmlns="" xmlns:p14="http://schemas.microsoft.com/office/powerpoint/2010/main" val="2216952495"/>
                </p:ext>
              </p:extLst>
            </p:nvPr>
          </p:nvGraphicFramePr>
          <p:xfrm>
            <a:off x="-274568" y="6125045"/>
            <a:ext cx="6010944" cy="1113367"/>
          </p:xfrm>
          <a:graphic>
            <a:graphicData uri="http://schemas.openxmlformats.org/presentationml/2006/ole">
              <p:oleObj spid="_x0000_s1640454" name="Equation" r:id="rId7" imgW="2311200" imgH="431640" progId="Equation.DSMT4">
                <p:embed/>
              </p:oleObj>
            </a:graphicData>
          </a:graphic>
        </p:graphicFrame>
        <p:sp>
          <p:nvSpPr>
            <p:cNvPr id="108551" name="TextBox 20"/>
            <p:cNvSpPr txBox="1">
              <a:spLocks noChangeArrowheads="1"/>
            </p:cNvSpPr>
            <p:nvPr/>
          </p:nvSpPr>
          <p:spPr bwMode="auto">
            <a:xfrm>
              <a:off x="-248980" y="5257800"/>
              <a:ext cx="4844167" cy="1046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250" b="1" dirty="0">
                  <a:latin typeface="Calibri" panose="020F0502020204030204" pitchFamily="34" charset="0"/>
                </a:rPr>
                <a:t>According to quantum theory</a:t>
              </a:r>
            </a:p>
          </p:txBody>
        </p:sp>
      </p:grpSp>
      <p:sp>
        <p:nvSpPr>
          <p:cNvPr id="63" name="Line 16"/>
          <p:cNvSpPr>
            <a:spLocks noChangeShapeType="1"/>
          </p:cNvSpPr>
          <p:nvPr/>
        </p:nvSpPr>
        <p:spPr bwMode="auto">
          <a:xfrm rot="5400000" flipH="1" flipV="1">
            <a:off x="6485814" y="2650889"/>
            <a:ext cx="8334" cy="960120"/>
          </a:xfrm>
          <a:prstGeom prst="line">
            <a:avLst/>
          </a:prstGeom>
          <a:noFill/>
          <a:ln w="19050">
            <a:solidFill>
              <a:srgbClr val="000000"/>
            </a:solidFill>
            <a:prstDash val="sysDash"/>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64" name="Text Box 21"/>
          <p:cNvSpPr txBox="1">
            <a:spLocks noChangeArrowheads="1"/>
          </p:cNvSpPr>
          <p:nvPr/>
        </p:nvSpPr>
        <p:spPr bwMode="auto">
          <a:xfrm>
            <a:off x="6933400" y="2962714"/>
            <a:ext cx="414338" cy="310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i="1" dirty="0">
                <a:latin typeface="Times New Roman" panose="02020603050405020304" pitchFamily="18" charset="0"/>
              </a:rPr>
              <a:t> y</a:t>
            </a:r>
          </a:p>
        </p:txBody>
      </p:sp>
    </p:spTree>
    <p:extLst>
      <p:ext uri="{BB962C8B-B14F-4D97-AF65-F5344CB8AC3E}">
        <p14:creationId xmlns="" xmlns:p14="http://schemas.microsoft.com/office/powerpoint/2010/main" val="139766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2545" name="Picture 1"/>
          <p:cNvPicPr>
            <a:picLocks noChangeAspect="1" noChangeArrowheads="1"/>
          </p:cNvPicPr>
          <p:nvPr/>
        </p:nvPicPr>
        <p:blipFill>
          <a:blip r:embed="rId3" cstate="print"/>
          <a:srcRect l="5622" t="20000" r="45681" b="41250"/>
          <a:stretch>
            <a:fillRect/>
          </a:stretch>
        </p:blipFill>
        <p:spPr bwMode="auto">
          <a:xfrm>
            <a:off x="323528" y="620688"/>
            <a:ext cx="8378862" cy="3749000"/>
          </a:xfrm>
          <a:prstGeom prst="rect">
            <a:avLst/>
          </a:prstGeom>
          <a:noFill/>
          <a:ln w="9525">
            <a:noFill/>
            <a:miter lim="800000"/>
            <a:headEnd/>
            <a:tailEnd/>
          </a:ln>
        </p:spPr>
      </p:pic>
    </p:spTree>
    <p:extLst>
      <p:ext uri="{BB962C8B-B14F-4D97-AF65-F5344CB8AC3E}">
        <p14:creationId xmlns="" xmlns:p14="http://schemas.microsoft.com/office/powerpoint/2010/main" val="23734439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8" name="Rectangle 6"/>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9" name="Rectangle 10"/>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pSp>
        <p:nvGrpSpPr>
          <p:cNvPr id="2" name="Group 5"/>
          <p:cNvGrpSpPr>
            <a:grpSpLocks/>
          </p:cNvGrpSpPr>
          <p:nvPr/>
        </p:nvGrpSpPr>
        <p:grpSpPr bwMode="auto">
          <a:xfrm>
            <a:off x="911278" y="2233651"/>
            <a:ext cx="1500482" cy="1281793"/>
            <a:chOff x="2295187" y="3382283"/>
            <a:chExt cx="2667297" cy="2278742"/>
          </a:xfrm>
        </p:grpSpPr>
        <p:sp>
          <p:nvSpPr>
            <p:cNvPr id="118801" name="Line 16"/>
            <p:cNvSpPr>
              <a:spLocks noChangeShapeType="1"/>
            </p:cNvSpPr>
            <p:nvPr/>
          </p:nvSpPr>
          <p:spPr bwMode="auto">
            <a:xfrm flipH="1" flipV="1">
              <a:off x="3034691" y="3886138"/>
              <a:ext cx="11113" cy="160787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2" name="Line 8"/>
            <p:cNvSpPr>
              <a:spLocks noChangeShapeType="1"/>
            </p:cNvSpPr>
            <p:nvPr/>
          </p:nvSpPr>
          <p:spPr bwMode="auto">
            <a:xfrm rot="19458507" flipH="1">
              <a:off x="2595057" y="4129590"/>
              <a:ext cx="323472" cy="1392973"/>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3" name="Text Box 12"/>
            <p:cNvSpPr txBox="1">
              <a:spLocks noChangeArrowheads="1"/>
            </p:cNvSpPr>
            <p:nvPr/>
          </p:nvSpPr>
          <p:spPr bwMode="auto">
            <a:xfrm>
              <a:off x="2295187" y="3587134"/>
              <a:ext cx="320927" cy="3524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dirty="0">
                  <a:latin typeface="Times New Roman" panose="02020603050405020304" pitchFamily="18" charset="0"/>
                </a:rPr>
                <a:t>u</a:t>
              </a:r>
              <a:endParaRPr lang="en-US" altLang="en-US" sz="1350" b="1" dirty="0">
                <a:latin typeface="Times New Roman" panose="02020603050405020304" pitchFamily="18" charset="0"/>
              </a:endParaRPr>
            </a:p>
          </p:txBody>
        </p:sp>
        <p:sp>
          <p:nvSpPr>
            <p:cNvPr id="118804" name="Line 16"/>
            <p:cNvSpPr>
              <a:spLocks noChangeShapeType="1"/>
            </p:cNvSpPr>
            <p:nvPr/>
          </p:nvSpPr>
          <p:spPr bwMode="auto">
            <a:xfrm rot="5400000" flipH="1" flipV="1">
              <a:off x="3836646" y="4676186"/>
              <a:ext cx="11110" cy="1608316"/>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5" name="Arc 19"/>
            <p:cNvSpPr>
              <a:spLocks/>
            </p:cNvSpPr>
            <p:nvPr/>
          </p:nvSpPr>
          <p:spPr bwMode="auto">
            <a:xfrm>
              <a:off x="2867704" y="5072142"/>
              <a:ext cx="155697" cy="555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graphicFrame>
          <p:nvGraphicFramePr>
            <p:cNvPr id="118806" name="Object 77"/>
            <p:cNvGraphicFramePr>
              <a:graphicFrameLocks noChangeAspect="1"/>
            </p:cNvGraphicFramePr>
            <p:nvPr/>
          </p:nvGraphicFramePr>
          <p:xfrm>
            <a:off x="2873196" y="4848650"/>
            <a:ext cx="184076" cy="256841"/>
          </p:xfrm>
          <a:graphic>
            <a:graphicData uri="http://schemas.openxmlformats.org/presentationml/2006/ole">
              <p:oleObj spid="_x0000_s1641474" name="Equation" r:id="rId4" imgW="126725" imgH="177415" progId="Equation.DSMT4">
                <p:embed/>
              </p:oleObj>
            </a:graphicData>
          </a:graphic>
        </p:graphicFrame>
        <p:sp>
          <p:nvSpPr>
            <p:cNvPr id="118807" name="Line 8"/>
            <p:cNvSpPr>
              <a:spLocks noChangeShapeType="1"/>
            </p:cNvSpPr>
            <p:nvPr/>
          </p:nvSpPr>
          <p:spPr bwMode="auto">
            <a:xfrm rot="3258507" flipH="1">
              <a:off x="3542233" y="4502868"/>
              <a:ext cx="323383" cy="1393356"/>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8" name="Text Box 12"/>
            <p:cNvSpPr txBox="1">
              <a:spLocks noChangeArrowheads="1"/>
            </p:cNvSpPr>
            <p:nvPr/>
          </p:nvSpPr>
          <p:spPr bwMode="auto">
            <a:xfrm>
              <a:off x="4336722" y="4676480"/>
              <a:ext cx="320928" cy="35247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v</a:t>
              </a:r>
              <a:endParaRPr lang="en-US" altLang="en-US" sz="1350" b="1">
                <a:latin typeface="Times New Roman" panose="02020603050405020304" pitchFamily="18" charset="0"/>
              </a:endParaRPr>
            </a:p>
          </p:txBody>
        </p:sp>
        <p:sp>
          <p:nvSpPr>
            <p:cNvPr id="118809" name="Text Box 21"/>
            <p:cNvSpPr txBox="1">
              <a:spLocks noChangeArrowheads="1"/>
            </p:cNvSpPr>
            <p:nvPr/>
          </p:nvSpPr>
          <p:spPr bwMode="auto">
            <a:xfrm>
              <a:off x="2853289" y="3382283"/>
              <a:ext cx="458336" cy="402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x</a:t>
              </a:r>
            </a:p>
          </p:txBody>
        </p:sp>
        <p:sp>
          <p:nvSpPr>
            <p:cNvPr id="118810" name="Text Box 21"/>
            <p:cNvSpPr txBox="1">
              <a:spLocks noChangeArrowheads="1"/>
            </p:cNvSpPr>
            <p:nvPr/>
          </p:nvSpPr>
          <p:spPr bwMode="auto">
            <a:xfrm>
              <a:off x="4562275" y="5246658"/>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118811" name="Flowchart: Summing Junction 4"/>
            <p:cNvSpPr>
              <a:spLocks noChangeArrowheads="1"/>
            </p:cNvSpPr>
            <p:nvPr/>
          </p:nvSpPr>
          <p:spPr bwMode="auto">
            <a:xfrm>
              <a:off x="2924175" y="5362575"/>
              <a:ext cx="228600" cy="228600"/>
            </a:xfrm>
            <a:prstGeom prst="flowChartSummingJunction">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latin typeface="Calibri" panose="020F0502020204030204" pitchFamily="34" charset="0"/>
              </a:endParaRPr>
            </a:p>
          </p:txBody>
        </p:sp>
        <p:sp>
          <p:nvSpPr>
            <p:cNvPr id="118812" name="Text Box 21"/>
            <p:cNvSpPr txBox="1">
              <a:spLocks noChangeArrowheads="1"/>
            </p:cNvSpPr>
            <p:nvPr/>
          </p:nvSpPr>
          <p:spPr bwMode="auto">
            <a:xfrm>
              <a:off x="2911416" y="5089939"/>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z</a:t>
              </a:r>
            </a:p>
          </p:txBody>
        </p:sp>
      </p:grpSp>
      <p:graphicFrame>
        <p:nvGraphicFramePr>
          <p:cNvPr id="118799" name="Object 3"/>
          <p:cNvGraphicFramePr>
            <a:graphicFrameLocks noChangeAspect="1"/>
          </p:cNvGraphicFramePr>
          <p:nvPr/>
        </p:nvGraphicFramePr>
        <p:xfrm>
          <a:off x="313179" y="1268760"/>
          <a:ext cx="2602637" cy="862583"/>
        </p:xfrm>
        <a:graphic>
          <a:graphicData uri="http://schemas.openxmlformats.org/presentationml/2006/ole">
            <p:oleObj spid="_x0000_s1641475" name="Equation" r:id="rId5" imgW="1180588" imgH="393529" progId="Equation.DSMT4">
              <p:embed/>
            </p:oleObj>
          </a:graphicData>
        </a:graphic>
      </p:graphicFrame>
      <p:sp>
        <p:nvSpPr>
          <p:cNvPr id="40" name="TextBox 39"/>
          <p:cNvSpPr txBox="1"/>
          <p:nvPr/>
        </p:nvSpPr>
        <p:spPr>
          <a:xfrm>
            <a:off x="179512" y="332656"/>
            <a:ext cx="6408712" cy="523220"/>
          </a:xfrm>
          <a:prstGeom prst="rect">
            <a:avLst/>
          </a:prstGeom>
          <a:noFill/>
        </p:spPr>
        <p:txBody>
          <a:bodyPr wrap="square" rtlCol="0">
            <a:spAutoFit/>
          </a:bodyPr>
          <a:lstStyle/>
          <a:p>
            <a:r>
              <a:rPr lang="en-US" altLang="en-US" sz="2800" b="1" dirty="0" smtClean="0">
                <a:latin typeface="Calibri" pitchFamily="34" charset="0"/>
              </a:rPr>
              <a:t>Now, according to Quantum Mechanics</a:t>
            </a:r>
            <a:endParaRPr lang="en-US" dirty="0"/>
          </a:p>
        </p:txBody>
      </p:sp>
      <p:sp>
        <p:nvSpPr>
          <p:cNvPr id="41" name="TextBox 40"/>
          <p:cNvSpPr txBox="1"/>
          <p:nvPr/>
        </p:nvSpPr>
        <p:spPr>
          <a:xfrm>
            <a:off x="683568" y="3789040"/>
            <a:ext cx="2160240" cy="584775"/>
          </a:xfrm>
          <a:prstGeom prst="rect">
            <a:avLst/>
          </a:prstGeom>
          <a:noFill/>
        </p:spPr>
        <p:txBody>
          <a:bodyPr wrap="square" rtlCol="0">
            <a:spAutoFit/>
          </a:bodyPr>
          <a:lstStyle/>
          <a:p>
            <a:r>
              <a:rPr lang="en-US" sz="3200" i="1" dirty="0" smtClean="0"/>
              <a:t>u-v </a:t>
            </a:r>
            <a:r>
              <a:rPr lang="en-US" sz="3200" dirty="0" smtClean="0"/>
              <a:t>device</a:t>
            </a:r>
            <a:endParaRPr lang="en-US" sz="3200" dirty="0"/>
          </a:p>
        </p:txBody>
      </p:sp>
    </p:spTree>
    <p:extLst>
      <p:ext uri="{BB962C8B-B14F-4D97-AF65-F5344CB8AC3E}">
        <p14:creationId xmlns="" xmlns:p14="http://schemas.microsoft.com/office/powerpoint/2010/main" val="28092684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8" name="Rectangle 6"/>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9" name="Rectangle 10"/>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pSp>
        <p:nvGrpSpPr>
          <p:cNvPr id="2" name="Group 64"/>
          <p:cNvGrpSpPr>
            <a:grpSpLocks/>
          </p:cNvGrpSpPr>
          <p:nvPr/>
        </p:nvGrpSpPr>
        <p:grpSpPr bwMode="auto">
          <a:xfrm>
            <a:off x="3862188" y="2002755"/>
            <a:ext cx="1053863" cy="1371116"/>
            <a:chOff x="5257800" y="-381000"/>
            <a:chExt cx="1873535" cy="2437539"/>
          </a:xfrm>
        </p:grpSpPr>
        <p:sp>
          <p:nvSpPr>
            <p:cNvPr id="118813" name="Line 8"/>
            <p:cNvSpPr>
              <a:spLocks noChangeShapeType="1"/>
            </p:cNvSpPr>
            <p:nvPr/>
          </p:nvSpPr>
          <p:spPr bwMode="auto">
            <a:xfrm rot="17880000" flipH="1">
              <a:off x="5863266" y="885179"/>
              <a:ext cx="323436" cy="1393201"/>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14" name="Arc 19"/>
            <p:cNvSpPr>
              <a:spLocks/>
            </p:cNvSpPr>
            <p:nvPr/>
          </p:nvSpPr>
          <p:spPr bwMode="auto">
            <a:xfrm>
              <a:off x="6302021" y="1796327"/>
              <a:ext cx="239889" cy="457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18815" name="Line 8"/>
            <p:cNvSpPr>
              <a:spLocks noChangeShapeType="1"/>
            </p:cNvSpPr>
            <p:nvPr/>
          </p:nvSpPr>
          <p:spPr bwMode="auto">
            <a:xfrm rot="240000" flipH="1">
              <a:off x="6612656" y="664301"/>
              <a:ext cx="322263" cy="139223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16" name="Text Box 21"/>
            <p:cNvSpPr txBox="1">
              <a:spLocks noChangeArrowheads="1"/>
            </p:cNvSpPr>
            <p:nvPr/>
          </p:nvSpPr>
          <p:spPr bwMode="auto">
            <a:xfrm>
              <a:off x="6324600" y="-381000"/>
              <a:ext cx="458284" cy="40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graphicFrame>
          <p:nvGraphicFramePr>
            <p:cNvPr id="118817" name="Object 22"/>
            <p:cNvGraphicFramePr>
              <a:graphicFrameLocks noChangeAspect="1"/>
            </p:cNvGraphicFramePr>
            <p:nvPr/>
          </p:nvGraphicFramePr>
          <p:xfrm>
            <a:off x="6887104" y="390878"/>
            <a:ext cx="244231" cy="317500"/>
          </p:xfrm>
          <a:graphic>
            <a:graphicData uri="http://schemas.openxmlformats.org/presentationml/2006/ole">
              <p:oleObj spid="_x0000_s1642498" name="Equation" r:id="rId4" imgW="126780" imgH="164814" progId="Equation.DSMT4">
                <p:embed/>
              </p:oleObj>
            </a:graphicData>
          </a:graphic>
        </p:graphicFrame>
        <p:graphicFrame>
          <p:nvGraphicFramePr>
            <p:cNvPr id="118818" name="Object 59"/>
            <p:cNvGraphicFramePr>
              <a:graphicFrameLocks noChangeAspect="1"/>
            </p:cNvGraphicFramePr>
            <p:nvPr/>
          </p:nvGraphicFramePr>
          <p:xfrm>
            <a:off x="5257800" y="894596"/>
            <a:ext cx="270986" cy="248404"/>
          </p:xfrm>
          <a:graphic>
            <a:graphicData uri="http://schemas.openxmlformats.org/presentationml/2006/ole">
              <p:oleObj spid="_x0000_s1642499" name="Equation" r:id="rId5" imgW="152334" imgH="139639" progId="Equation.DSMT4">
                <p:embed/>
              </p:oleObj>
            </a:graphicData>
          </a:graphic>
        </p:graphicFrame>
        <p:sp>
          <p:nvSpPr>
            <p:cNvPr id="118819" name="Line 16"/>
            <p:cNvSpPr>
              <a:spLocks noChangeShapeType="1"/>
            </p:cNvSpPr>
            <p:nvPr/>
          </p:nvSpPr>
          <p:spPr bwMode="auto">
            <a:xfrm flipH="1" flipV="1">
              <a:off x="6538848" y="435681"/>
              <a:ext cx="11112" cy="1608137"/>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aphicFrame>
          <p:nvGraphicFramePr>
            <p:cNvPr id="118820" name="Object 60"/>
            <p:cNvGraphicFramePr>
              <a:graphicFrameLocks noChangeAspect="1"/>
            </p:cNvGraphicFramePr>
            <p:nvPr/>
          </p:nvGraphicFramePr>
          <p:xfrm>
            <a:off x="6324600" y="1474787"/>
            <a:ext cx="215900" cy="354013"/>
          </p:xfrm>
          <a:graphic>
            <a:graphicData uri="http://schemas.openxmlformats.org/presentationml/2006/ole">
              <p:oleObj spid="_x0000_s1642500" name="Equation" r:id="rId6" imgW="126835" imgH="202936" progId="Equation.DSMT4">
                <p:embed/>
              </p:oleObj>
            </a:graphicData>
          </a:graphic>
        </p:graphicFrame>
      </p:grpSp>
      <p:graphicFrame>
        <p:nvGraphicFramePr>
          <p:cNvPr id="48" name="Object 47"/>
          <p:cNvGraphicFramePr>
            <a:graphicFrameLocks noChangeAspect="1"/>
          </p:cNvGraphicFramePr>
          <p:nvPr/>
        </p:nvGraphicFramePr>
        <p:xfrm>
          <a:off x="3203848" y="1268760"/>
          <a:ext cx="2719504" cy="864096"/>
        </p:xfrm>
        <a:graphic>
          <a:graphicData uri="http://schemas.openxmlformats.org/presentationml/2006/ole">
            <p:oleObj spid="_x0000_s1642501" name="Equation" r:id="rId7" imgW="1231366" imgH="393529" progId="Equation.DSMT4">
              <p:embed/>
            </p:oleObj>
          </a:graphicData>
        </a:graphic>
      </p:graphicFrame>
      <p:graphicFrame>
        <p:nvGraphicFramePr>
          <p:cNvPr id="49" name="Object 48"/>
          <p:cNvGraphicFramePr>
            <a:graphicFrameLocks noChangeAspect="1"/>
          </p:cNvGraphicFramePr>
          <p:nvPr/>
        </p:nvGraphicFramePr>
        <p:xfrm>
          <a:off x="6037945" y="1340768"/>
          <a:ext cx="3070559" cy="792088"/>
        </p:xfrm>
        <a:graphic>
          <a:graphicData uri="http://schemas.openxmlformats.org/presentationml/2006/ole">
            <p:oleObj spid="_x0000_s1642502" name="Equation" r:id="rId8" imgW="1511300" imgH="393700" progId="Equation.DSMT4">
              <p:embed/>
            </p:oleObj>
          </a:graphicData>
        </a:graphic>
      </p:graphicFrame>
      <p:grpSp>
        <p:nvGrpSpPr>
          <p:cNvPr id="3" name="Group 5"/>
          <p:cNvGrpSpPr>
            <a:grpSpLocks/>
          </p:cNvGrpSpPr>
          <p:nvPr/>
        </p:nvGrpSpPr>
        <p:grpSpPr bwMode="auto">
          <a:xfrm>
            <a:off x="911278" y="2233651"/>
            <a:ext cx="1500482" cy="1281793"/>
            <a:chOff x="2295187" y="3382283"/>
            <a:chExt cx="2667297" cy="2278742"/>
          </a:xfrm>
        </p:grpSpPr>
        <p:sp>
          <p:nvSpPr>
            <p:cNvPr id="118801" name="Line 16"/>
            <p:cNvSpPr>
              <a:spLocks noChangeShapeType="1"/>
            </p:cNvSpPr>
            <p:nvPr/>
          </p:nvSpPr>
          <p:spPr bwMode="auto">
            <a:xfrm flipH="1" flipV="1">
              <a:off x="3034691" y="3886138"/>
              <a:ext cx="11113" cy="160787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2" name="Line 8"/>
            <p:cNvSpPr>
              <a:spLocks noChangeShapeType="1"/>
            </p:cNvSpPr>
            <p:nvPr/>
          </p:nvSpPr>
          <p:spPr bwMode="auto">
            <a:xfrm rot="19458507" flipH="1">
              <a:off x="2595057" y="4129590"/>
              <a:ext cx="323472" cy="1392973"/>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3" name="Text Box 12"/>
            <p:cNvSpPr txBox="1">
              <a:spLocks noChangeArrowheads="1"/>
            </p:cNvSpPr>
            <p:nvPr/>
          </p:nvSpPr>
          <p:spPr bwMode="auto">
            <a:xfrm>
              <a:off x="2295187" y="3587134"/>
              <a:ext cx="320927" cy="3524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dirty="0">
                  <a:latin typeface="Times New Roman" panose="02020603050405020304" pitchFamily="18" charset="0"/>
                </a:rPr>
                <a:t>u</a:t>
              </a:r>
              <a:endParaRPr lang="en-US" altLang="en-US" sz="1350" b="1" dirty="0">
                <a:latin typeface="Times New Roman" panose="02020603050405020304" pitchFamily="18" charset="0"/>
              </a:endParaRPr>
            </a:p>
          </p:txBody>
        </p:sp>
        <p:sp>
          <p:nvSpPr>
            <p:cNvPr id="118804" name="Line 16"/>
            <p:cNvSpPr>
              <a:spLocks noChangeShapeType="1"/>
            </p:cNvSpPr>
            <p:nvPr/>
          </p:nvSpPr>
          <p:spPr bwMode="auto">
            <a:xfrm rot="5400000" flipH="1" flipV="1">
              <a:off x="3836646" y="4676186"/>
              <a:ext cx="11110" cy="1608316"/>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5" name="Arc 19"/>
            <p:cNvSpPr>
              <a:spLocks/>
            </p:cNvSpPr>
            <p:nvPr/>
          </p:nvSpPr>
          <p:spPr bwMode="auto">
            <a:xfrm>
              <a:off x="2867704" y="5072142"/>
              <a:ext cx="155697" cy="555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graphicFrame>
          <p:nvGraphicFramePr>
            <p:cNvPr id="118806" name="Object 77"/>
            <p:cNvGraphicFramePr>
              <a:graphicFrameLocks noChangeAspect="1"/>
            </p:cNvGraphicFramePr>
            <p:nvPr/>
          </p:nvGraphicFramePr>
          <p:xfrm>
            <a:off x="2873196" y="4848650"/>
            <a:ext cx="184076" cy="256841"/>
          </p:xfrm>
          <a:graphic>
            <a:graphicData uri="http://schemas.openxmlformats.org/presentationml/2006/ole">
              <p:oleObj spid="_x0000_s1642503" name="Equation" r:id="rId9" imgW="126725" imgH="177415" progId="Equation.DSMT4">
                <p:embed/>
              </p:oleObj>
            </a:graphicData>
          </a:graphic>
        </p:graphicFrame>
        <p:sp>
          <p:nvSpPr>
            <p:cNvPr id="118807" name="Line 8"/>
            <p:cNvSpPr>
              <a:spLocks noChangeShapeType="1"/>
            </p:cNvSpPr>
            <p:nvPr/>
          </p:nvSpPr>
          <p:spPr bwMode="auto">
            <a:xfrm rot="3258507" flipH="1">
              <a:off x="3542233" y="4502868"/>
              <a:ext cx="323383" cy="1393356"/>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8" name="Text Box 12"/>
            <p:cNvSpPr txBox="1">
              <a:spLocks noChangeArrowheads="1"/>
            </p:cNvSpPr>
            <p:nvPr/>
          </p:nvSpPr>
          <p:spPr bwMode="auto">
            <a:xfrm>
              <a:off x="4336722" y="4676480"/>
              <a:ext cx="320928" cy="35247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v</a:t>
              </a:r>
              <a:endParaRPr lang="en-US" altLang="en-US" sz="1350" b="1">
                <a:latin typeface="Times New Roman" panose="02020603050405020304" pitchFamily="18" charset="0"/>
              </a:endParaRPr>
            </a:p>
          </p:txBody>
        </p:sp>
        <p:sp>
          <p:nvSpPr>
            <p:cNvPr id="118809" name="Text Box 21"/>
            <p:cNvSpPr txBox="1">
              <a:spLocks noChangeArrowheads="1"/>
            </p:cNvSpPr>
            <p:nvPr/>
          </p:nvSpPr>
          <p:spPr bwMode="auto">
            <a:xfrm>
              <a:off x="2853289" y="3382283"/>
              <a:ext cx="458336" cy="402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x</a:t>
              </a:r>
            </a:p>
          </p:txBody>
        </p:sp>
        <p:sp>
          <p:nvSpPr>
            <p:cNvPr id="118810" name="Text Box 21"/>
            <p:cNvSpPr txBox="1">
              <a:spLocks noChangeArrowheads="1"/>
            </p:cNvSpPr>
            <p:nvPr/>
          </p:nvSpPr>
          <p:spPr bwMode="auto">
            <a:xfrm>
              <a:off x="4562275" y="5246658"/>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118811" name="Flowchart: Summing Junction 4"/>
            <p:cNvSpPr>
              <a:spLocks noChangeArrowheads="1"/>
            </p:cNvSpPr>
            <p:nvPr/>
          </p:nvSpPr>
          <p:spPr bwMode="auto">
            <a:xfrm>
              <a:off x="2924175" y="5362575"/>
              <a:ext cx="228600" cy="228600"/>
            </a:xfrm>
            <a:prstGeom prst="flowChartSummingJunction">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latin typeface="Calibri" panose="020F0502020204030204" pitchFamily="34" charset="0"/>
              </a:endParaRPr>
            </a:p>
          </p:txBody>
        </p:sp>
        <p:sp>
          <p:nvSpPr>
            <p:cNvPr id="118812" name="Text Box 21"/>
            <p:cNvSpPr txBox="1">
              <a:spLocks noChangeArrowheads="1"/>
            </p:cNvSpPr>
            <p:nvPr/>
          </p:nvSpPr>
          <p:spPr bwMode="auto">
            <a:xfrm>
              <a:off x="2911416" y="5089939"/>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z</a:t>
              </a:r>
            </a:p>
          </p:txBody>
        </p:sp>
      </p:grpSp>
      <p:graphicFrame>
        <p:nvGraphicFramePr>
          <p:cNvPr id="118799" name="Object 3"/>
          <p:cNvGraphicFramePr>
            <a:graphicFrameLocks noChangeAspect="1"/>
          </p:cNvGraphicFramePr>
          <p:nvPr/>
        </p:nvGraphicFramePr>
        <p:xfrm>
          <a:off x="313179" y="1268760"/>
          <a:ext cx="2602637" cy="862583"/>
        </p:xfrm>
        <a:graphic>
          <a:graphicData uri="http://schemas.openxmlformats.org/presentationml/2006/ole">
            <p:oleObj spid="_x0000_s1642504" name="Equation" r:id="rId10" imgW="1180588" imgH="393529" progId="Equation.DSMT4">
              <p:embed/>
            </p:oleObj>
          </a:graphicData>
        </a:graphic>
      </p:graphicFrame>
      <p:sp>
        <p:nvSpPr>
          <p:cNvPr id="38" name="Line 16"/>
          <p:cNvSpPr>
            <a:spLocks noChangeShapeType="1"/>
          </p:cNvSpPr>
          <p:nvPr/>
        </p:nvSpPr>
        <p:spPr bwMode="auto">
          <a:xfrm rot="5400000" flipH="1" flipV="1">
            <a:off x="5053285" y="2900487"/>
            <a:ext cx="5953" cy="90368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39" name="Text Box 21"/>
          <p:cNvSpPr txBox="1">
            <a:spLocks noChangeArrowheads="1"/>
          </p:cNvSpPr>
          <p:nvPr/>
        </p:nvSpPr>
        <p:spPr bwMode="auto">
          <a:xfrm>
            <a:off x="5538961" y="2996952"/>
            <a:ext cx="257175" cy="226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dirty="0">
                <a:latin typeface="Times New Roman" panose="02020603050405020304" pitchFamily="18" charset="0"/>
              </a:rPr>
              <a:t> y</a:t>
            </a:r>
          </a:p>
        </p:txBody>
      </p:sp>
      <p:sp>
        <p:nvSpPr>
          <p:cNvPr id="40" name="TextBox 39"/>
          <p:cNvSpPr txBox="1"/>
          <p:nvPr/>
        </p:nvSpPr>
        <p:spPr>
          <a:xfrm>
            <a:off x="179512" y="332656"/>
            <a:ext cx="6408712" cy="523220"/>
          </a:xfrm>
          <a:prstGeom prst="rect">
            <a:avLst/>
          </a:prstGeom>
          <a:noFill/>
        </p:spPr>
        <p:txBody>
          <a:bodyPr wrap="square" rtlCol="0">
            <a:spAutoFit/>
          </a:bodyPr>
          <a:lstStyle/>
          <a:p>
            <a:r>
              <a:rPr lang="en-US" altLang="en-US" sz="2800" b="1" dirty="0" smtClean="0">
                <a:latin typeface="Calibri" pitchFamily="34" charset="0"/>
              </a:rPr>
              <a:t>Now, according to Quantum Mechanics</a:t>
            </a:r>
            <a:endParaRPr lang="en-US" dirty="0"/>
          </a:p>
        </p:txBody>
      </p:sp>
      <p:sp>
        <p:nvSpPr>
          <p:cNvPr id="41" name="TextBox 40"/>
          <p:cNvSpPr txBox="1"/>
          <p:nvPr/>
        </p:nvSpPr>
        <p:spPr>
          <a:xfrm>
            <a:off x="683568" y="3789040"/>
            <a:ext cx="2160240" cy="584775"/>
          </a:xfrm>
          <a:prstGeom prst="rect">
            <a:avLst/>
          </a:prstGeom>
          <a:noFill/>
        </p:spPr>
        <p:txBody>
          <a:bodyPr wrap="square" rtlCol="0">
            <a:spAutoFit/>
          </a:bodyPr>
          <a:lstStyle/>
          <a:p>
            <a:r>
              <a:rPr lang="en-US" sz="3200" i="1" dirty="0" smtClean="0"/>
              <a:t>u-v </a:t>
            </a:r>
            <a:r>
              <a:rPr lang="en-US" sz="3200" dirty="0" smtClean="0"/>
              <a:t>device</a:t>
            </a:r>
            <a:endParaRPr lang="en-US" sz="3200" dirty="0"/>
          </a:p>
        </p:txBody>
      </p:sp>
      <p:graphicFrame>
        <p:nvGraphicFramePr>
          <p:cNvPr id="42" name="Object 62"/>
          <p:cNvGraphicFramePr>
            <a:graphicFrameLocks noChangeAspect="1"/>
          </p:cNvGraphicFramePr>
          <p:nvPr/>
        </p:nvGraphicFramePr>
        <p:xfrm>
          <a:off x="3981614" y="3789040"/>
          <a:ext cx="778162" cy="432048"/>
        </p:xfrm>
        <a:graphic>
          <a:graphicData uri="http://schemas.openxmlformats.org/presentationml/2006/ole">
            <p:oleObj spid="_x0000_s1642505" name="Equation" r:id="rId11" imgW="304536" imgH="164957" progId="Equation.DSMT4">
              <p:embed/>
            </p:oleObj>
          </a:graphicData>
        </a:graphic>
      </p:graphicFrame>
      <p:sp>
        <p:nvSpPr>
          <p:cNvPr id="43" name="TextBox 42"/>
          <p:cNvSpPr txBox="1"/>
          <p:nvPr/>
        </p:nvSpPr>
        <p:spPr>
          <a:xfrm>
            <a:off x="4716016" y="3636313"/>
            <a:ext cx="2160240" cy="584775"/>
          </a:xfrm>
          <a:prstGeom prst="rect">
            <a:avLst/>
          </a:prstGeom>
          <a:noFill/>
        </p:spPr>
        <p:txBody>
          <a:bodyPr wrap="square" rtlCol="0">
            <a:spAutoFit/>
          </a:bodyPr>
          <a:lstStyle/>
          <a:p>
            <a:r>
              <a:rPr lang="en-US" sz="3200" dirty="0" smtClean="0"/>
              <a:t>device</a:t>
            </a:r>
            <a:endParaRPr lang="en-US" sz="3200" dirty="0"/>
          </a:p>
        </p:txBody>
      </p:sp>
    </p:spTree>
    <p:extLst>
      <p:ext uri="{BB962C8B-B14F-4D97-AF65-F5344CB8AC3E}">
        <p14:creationId xmlns="" xmlns:p14="http://schemas.microsoft.com/office/powerpoint/2010/main" val="280926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8" name="Rectangle 6"/>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8789" name="Rectangle 10"/>
          <p:cNvSpPr>
            <a:spLocks noChangeArrowheads="1"/>
          </p:cNvSpPr>
          <p:nvPr/>
        </p:nvSpPr>
        <p:spPr bwMode="auto">
          <a:xfrm>
            <a:off x="323528"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pSp>
        <p:nvGrpSpPr>
          <p:cNvPr id="2" name="Group 64"/>
          <p:cNvGrpSpPr>
            <a:grpSpLocks/>
          </p:cNvGrpSpPr>
          <p:nvPr/>
        </p:nvGrpSpPr>
        <p:grpSpPr bwMode="auto">
          <a:xfrm>
            <a:off x="3862188" y="2002755"/>
            <a:ext cx="1053863" cy="1371116"/>
            <a:chOff x="5257800" y="-381000"/>
            <a:chExt cx="1873535" cy="2437539"/>
          </a:xfrm>
        </p:grpSpPr>
        <p:sp>
          <p:nvSpPr>
            <p:cNvPr id="118813" name="Line 8"/>
            <p:cNvSpPr>
              <a:spLocks noChangeShapeType="1"/>
            </p:cNvSpPr>
            <p:nvPr/>
          </p:nvSpPr>
          <p:spPr bwMode="auto">
            <a:xfrm rot="17880000" flipH="1">
              <a:off x="5863266" y="885179"/>
              <a:ext cx="323436" cy="1393201"/>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14" name="Arc 19"/>
            <p:cNvSpPr>
              <a:spLocks/>
            </p:cNvSpPr>
            <p:nvPr/>
          </p:nvSpPr>
          <p:spPr bwMode="auto">
            <a:xfrm>
              <a:off x="6302021" y="1796327"/>
              <a:ext cx="239889" cy="457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sp>
          <p:nvSpPr>
            <p:cNvPr id="118815" name="Line 8"/>
            <p:cNvSpPr>
              <a:spLocks noChangeShapeType="1"/>
            </p:cNvSpPr>
            <p:nvPr/>
          </p:nvSpPr>
          <p:spPr bwMode="auto">
            <a:xfrm rot="240000" flipH="1">
              <a:off x="6612656" y="664301"/>
              <a:ext cx="322263" cy="1392238"/>
            </a:xfrm>
            <a:prstGeom prst="line">
              <a:avLst/>
            </a:prstGeom>
            <a:noFill/>
            <a:ln w="9525">
              <a:solidFill>
                <a:srgbClr val="00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16" name="Text Box 21"/>
            <p:cNvSpPr txBox="1">
              <a:spLocks noChangeArrowheads="1"/>
            </p:cNvSpPr>
            <p:nvPr/>
          </p:nvSpPr>
          <p:spPr bwMode="auto">
            <a:xfrm>
              <a:off x="6324600" y="-381000"/>
              <a:ext cx="458284" cy="402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x</a:t>
              </a:r>
            </a:p>
          </p:txBody>
        </p:sp>
        <p:graphicFrame>
          <p:nvGraphicFramePr>
            <p:cNvPr id="118817" name="Object 22"/>
            <p:cNvGraphicFramePr>
              <a:graphicFrameLocks noChangeAspect="1"/>
            </p:cNvGraphicFramePr>
            <p:nvPr/>
          </p:nvGraphicFramePr>
          <p:xfrm>
            <a:off x="6887104" y="390878"/>
            <a:ext cx="244231" cy="317500"/>
          </p:xfrm>
          <a:graphic>
            <a:graphicData uri="http://schemas.openxmlformats.org/presentationml/2006/ole">
              <p:oleObj spid="_x0000_s1643522" name="Equation" r:id="rId4" imgW="126780" imgH="164814" progId="Equation.DSMT4">
                <p:embed/>
              </p:oleObj>
            </a:graphicData>
          </a:graphic>
        </p:graphicFrame>
        <p:graphicFrame>
          <p:nvGraphicFramePr>
            <p:cNvPr id="118818" name="Object 59"/>
            <p:cNvGraphicFramePr>
              <a:graphicFrameLocks noChangeAspect="1"/>
            </p:cNvGraphicFramePr>
            <p:nvPr/>
          </p:nvGraphicFramePr>
          <p:xfrm>
            <a:off x="5257800" y="894596"/>
            <a:ext cx="270986" cy="248404"/>
          </p:xfrm>
          <a:graphic>
            <a:graphicData uri="http://schemas.openxmlformats.org/presentationml/2006/ole">
              <p:oleObj spid="_x0000_s1643523" name="Equation" r:id="rId5" imgW="152334" imgH="139639" progId="Equation.DSMT4">
                <p:embed/>
              </p:oleObj>
            </a:graphicData>
          </a:graphic>
        </p:graphicFrame>
        <p:sp>
          <p:nvSpPr>
            <p:cNvPr id="118819" name="Line 16"/>
            <p:cNvSpPr>
              <a:spLocks noChangeShapeType="1"/>
            </p:cNvSpPr>
            <p:nvPr/>
          </p:nvSpPr>
          <p:spPr bwMode="auto">
            <a:xfrm flipH="1" flipV="1">
              <a:off x="6538848" y="435681"/>
              <a:ext cx="11112" cy="1608137"/>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graphicFrame>
          <p:nvGraphicFramePr>
            <p:cNvPr id="118820" name="Object 60"/>
            <p:cNvGraphicFramePr>
              <a:graphicFrameLocks noChangeAspect="1"/>
            </p:cNvGraphicFramePr>
            <p:nvPr/>
          </p:nvGraphicFramePr>
          <p:xfrm>
            <a:off x="6324600" y="1474787"/>
            <a:ext cx="215900" cy="354013"/>
          </p:xfrm>
          <a:graphic>
            <a:graphicData uri="http://schemas.openxmlformats.org/presentationml/2006/ole">
              <p:oleObj spid="_x0000_s1643524" name="Equation" r:id="rId6" imgW="126835" imgH="202936" progId="Equation.DSMT4">
                <p:embed/>
              </p:oleObj>
            </a:graphicData>
          </a:graphic>
        </p:graphicFrame>
      </p:grpSp>
      <p:graphicFrame>
        <p:nvGraphicFramePr>
          <p:cNvPr id="48" name="Object 47"/>
          <p:cNvGraphicFramePr>
            <a:graphicFrameLocks noChangeAspect="1"/>
          </p:cNvGraphicFramePr>
          <p:nvPr/>
        </p:nvGraphicFramePr>
        <p:xfrm>
          <a:off x="3315888" y="1268760"/>
          <a:ext cx="2719504" cy="864096"/>
        </p:xfrm>
        <a:graphic>
          <a:graphicData uri="http://schemas.openxmlformats.org/presentationml/2006/ole">
            <p:oleObj spid="_x0000_s1643525" name="Equation" r:id="rId7" imgW="1231366" imgH="393529" progId="Equation.DSMT4">
              <p:embed/>
            </p:oleObj>
          </a:graphicData>
        </a:graphic>
      </p:graphicFrame>
      <p:graphicFrame>
        <p:nvGraphicFramePr>
          <p:cNvPr id="49" name="Object 48"/>
          <p:cNvGraphicFramePr>
            <a:graphicFrameLocks noChangeAspect="1"/>
          </p:cNvGraphicFramePr>
          <p:nvPr/>
        </p:nvGraphicFramePr>
        <p:xfrm>
          <a:off x="6156176" y="1340768"/>
          <a:ext cx="2791417" cy="720080"/>
        </p:xfrm>
        <a:graphic>
          <a:graphicData uri="http://schemas.openxmlformats.org/presentationml/2006/ole">
            <p:oleObj spid="_x0000_s1643526" name="Equation" r:id="rId8" imgW="1511300" imgH="393700" progId="Equation.DSMT4">
              <p:embed/>
            </p:oleObj>
          </a:graphicData>
        </a:graphic>
      </p:graphicFrame>
      <p:grpSp>
        <p:nvGrpSpPr>
          <p:cNvPr id="3" name="Group 5"/>
          <p:cNvGrpSpPr>
            <a:grpSpLocks/>
          </p:cNvGrpSpPr>
          <p:nvPr/>
        </p:nvGrpSpPr>
        <p:grpSpPr bwMode="auto">
          <a:xfrm>
            <a:off x="911278" y="2233651"/>
            <a:ext cx="1500482" cy="1281793"/>
            <a:chOff x="2295187" y="3382283"/>
            <a:chExt cx="2667297" cy="2278742"/>
          </a:xfrm>
        </p:grpSpPr>
        <p:sp>
          <p:nvSpPr>
            <p:cNvPr id="118801" name="Line 16"/>
            <p:cNvSpPr>
              <a:spLocks noChangeShapeType="1"/>
            </p:cNvSpPr>
            <p:nvPr/>
          </p:nvSpPr>
          <p:spPr bwMode="auto">
            <a:xfrm flipH="1" flipV="1">
              <a:off x="3034691" y="3886138"/>
              <a:ext cx="11113" cy="160787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2" name="Line 8"/>
            <p:cNvSpPr>
              <a:spLocks noChangeShapeType="1"/>
            </p:cNvSpPr>
            <p:nvPr/>
          </p:nvSpPr>
          <p:spPr bwMode="auto">
            <a:xfrm rot="19458507" flipH="1">
              <a:off x="2595057" y="4129590"/>
              <a:ext cx="323472" cy="1392973"/>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3" name="Text Box 12"/>
            <p:cNvSpPr txBox="1">
              <a:spLocks noChangeArrowheads="1"/>
            </p:cNvSpPr>
            <p:nvPr/>
          </p:nvSpPr>
          <p:spPr bwMode="auto">
            <a:xfrm>
              <a:off x="2295187" y="3587134"/>
              <a:ext cx="320927" cy="35246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dirty="0">
                  <a:latin typeface="Times New Roman" panose="02020603050405020304" pitchFamily="18" charset="0"/>
                </a:rPr>
                <a:t>u</a:t>
              </a:r>
              <a:endParaRPr lang="en-US" altLang="en-US" sz="1350" b="1" dirty="0">
                <a:latin typeface="Times New Roman" panose="02020603050405020304" pitchFamily="18" charset="0"/>
              </a:endParaRPr>
            </a:p>
          </p:txBody>
        </p:sp>
        <p:sp>
          <p:nvSpPr>
            <p:cNvPr id="118804" name="Line 16"/>
            <p:cNvSpPr>
              <a:spLocks noChangeShapeType="1"/>
            </p:cNvSpPr>
            <p:nvPr/>
          </p:nvSpPr>
          <p:spPr bwMode="auto">
            <a:xfrm rot="5400000" flipH="1" flipV="1">
              <a:off x="3836646" y="4676186"/>
              <a:ext cx="11110" cy="1608316"/>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118805" name="Arc 19"/>
            <p:cNvSpPr>
              <a:spLocks/>
            </p:cNvSpPr>
            <p:nvPr/>
          </p:nvSpPr>
          <p:spPr bwMode="auto">
            <a:xfrm>
              <a:off x="2867704" y="5072142"/>
              <a:ext cx="155697" cy="5557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1800"/>
            </a:p>
          </p:txBody>
        </p:sp>
        <p:graphicFrame>
          <p:nvGraphicFramePr>
            <p:cNvPr id="118806" name="Object 77"/>
            <p:cNvGraphicFramePr>
              <a:graphicFrameLocks noChangeAspect="1"/>
            </p:cNvGraphicFramePr>
            <p:nvPr/>
          </p:nvGraphicFramePr>
          <p:xfrm>
            <a:off x="2873196" y="4848650"/>
            <a:ext cx="184076" cy="256841"/>
          </p:xfrm>
          <a:graphic>
            <a:graphicData uri="http://schemas.openxmlformats.org/presentationml/2006/ole">
              <p:oleObj spid="_x0000_s1643527" name="Equation" r:id="rId9" imgW="126725" imgH="177415" progId="Equation.DSMT4">
                <p:embed/>
              </p:oleObj>
            </a:graphicData>
          </a:graphic>
        </p:graphicFrame>
        <p:sp>
          <p:nvSpPr>
            <p:cNvPr id="118807" name="Line 8"/>
            <p:cNvSpPr>
              <a:spLocks noChangeShapeType="1"/>
            </p:cNvSpPr>
            <p:nvPr/>
          </p:nvSpPr>
          <p:spPr bwMode="auto">
            <a:xfrm rot="3258507" flipH="1">
              <a:off x="3542233" y="4502868"/>
              <a:ext cx="323383" cy="1393356"/>
            </a:xfrm>
            <a:prstGeom prst="line">
              <a:avLst/>
            </a:prstGeom>
            <a:noFill/>
            <a:ln w="19050">
              <a:solidFill>
                <a:srgbClr val="000000"/>
              </a:solidFill>
              <a:prstDash val="sysDash"/>
              <a:round/>
              <a:headEnd type="triangle" w="med" len="med"/>
              <a:tailEnd/>
            </a:ln>
            <a:extLst>
              <a:ext uri="{909E8E84-426E-40DD-AFC4-6F175D3DCCD1}">
                <a14:hiddenFill xmlns="" xmlns:a14="http://schemas.microsoft.com/office/drawing/2010/main">
                  <a:noFill/>
                </a14:hiddenFill>
              </a:ext>
            </a:extLst>
          </p:spPr>
          <p:txBody>
            <a:bodyPr/>
            <a:lstStyle/>
            <a:p>
              <a:endParaRPr lang="en-US" sz="1800"/>
            </a:p>
          </p:txBody>
        </p:sp>
        <p:sp>
          <p:nvSpPr>
            <p:cNvPr id="118808" name="Text Box 12"/>
            <p:cNvSpPr txBox="1">
              <a:spLocks noChangeArrowheads="1"/>
            </p:cNvSpPr>
            <p:nvPr/>
          </p:nvSpPr>
          <p:spPr bwMode="auto">
            <a:xfrm>
              <a:off x="4336722" y="4676480"/>
              <a:ext cx="320928" cy="35247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altLang="en-US" sz="1350" b="1" i="1">
                  <a:latin typeface="Times New Roman" panose="02020603050405020304" pitchFamily="18" charset="0"/>
                </a:rPr>
                <a:t>v</a:t>
              </a:r>
              <a:endParaRPr lang="en-US" altLang="en-US" sz="1350" b="1">
                <a:latin typeface="Times New Roman" panose="02020603050405020304" pitchFamily="18" charset="0"/>
              </a:endParaRPr>
            </a:p>
          </p:txBody>
        </p:sp>
        <p:sp>
          <p:nvSpPr>
            <p:cNvPr id="118809" name="Text Box 21"/>
            <p:cNvSpPr txBox="1">
              <a:spLocks noChangeArrowheads="1"/>
            </p:cNvSpPr>
            <p:nvPr/>
          </p:nvSpPr>
          <p:spPr bwMode="auto">
            <a:xfrm>
              <a:off x="2853289" y="3382283"/>
              <a:ext cx="458336" cy="4023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x</a:t>
              </a:r>
            </a:p>
          </p:txBody>
        </p:sp>
        <p:sp>
          <p:nvSpPr>
            <p:cNvPr id="118810" name="Text Box 21"/>
            <p:cNvSpPr txBox="1">
              <a:spLocks noChangeArrowheads="1"/>
            </p:cNvSpPr>
            <p:nvPr/>
          </p:nvSpPr>
          <p:spPr bwMode="auto">
            <a:xfrm>
              <a:off x="4562275" y="5246658"/>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y</a:t>
              </a:r>
            </a:p>
          </p:txBody>
        </p:sp>
        <p:sp>
          <p:nvSpPr>
            <p:cNvPr id="118811" name="Flowchart: Summing Junction 4"/>
            <p:cNvSpPr>
              <a:spLocks noChangeArrowheads="1"/>
            </p:cNvSpPr>
            <p:nvPr/>
          </p:nvSpPr>
          <p:spPr bwMode="auto">
            <a:xfrm>
              <a:off x="2924175" y="5362575"/>
              <a:ext cx="228600" cy="228600"/>
            </a:xfrm>
            <a:prstGeom prst="flowChartSummingJunction">
              <a:avLst/>
            </a:prstGeom>
            <a:solidFill>
              <a:schemeClr val="bg1"/>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latin typeface="Calibri" panose="020F0502020204030204" pitchFamily="34" charset="0"/>
              </a:endParaRPr>
            </a:p>
          </p:txBody>
        </p:sp>
        <p:sp>
          <p:nvSpPr>
            <p:cNvPr id="118812" name="Text Box 21"/>
            <p:cNvSpPr txBox="1">
              <a:spLocks noChangeArrowheads="1"/>
            </p:cNvSpPr>
            <p:nvPr/>
          </p:nvSpPr>
          <p:spPr bwMode="auto">
            <a:xfrm>
              <a:off x="2911416" y="5089939"/>
              <a:ext cx="400209" cy="414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a:latin typeface="Times New Roman" panose="02020603050405020304" pitchFamily="18" charset="0"/>
                </a:rPr>
                <a:t> z</a:t>
              </a:r>
            </a:p>
          </p:txBody>
        </p:sp>
      </p:grpSp>
      <p:graphicFrame>
        <p:nvGraphicFramePr>
          <p:cNvPr id="118799" name="Object 3"/>
          <p:cNvGraphicFramePr>
            <a:graphicFrameLocks noChangeAspect="1"/>
          </p:cNvGraphicFramePr>
          <p:nvPr/>
        </p:nvGraphicFramePr>
        <p:xfrm>
          <a:off x="323528" y="1268760"/>
          <a:ext cx="2602637" cy="862583"/>
        </p:xfrm>
        <a:graphic>
          <a:graphicData uri="http://schemas.openxmlformats.org/presentationml/2006/ole">
            <p:oleObj spid="_x0000_s1643528" name="Equation" r:id="rId10" imgW="1180588" imgH="393529" progId="Equation.DSMT4">
              <p:embed/>
            </p:oleObj>
          </a:graphicData>
        </a:graphic>
      </p:graphicFrame>
      <p:sp>
        <p:nvSpPr>
          <p:cNvPr id="38" name="Line 16"/>
          <p:cNvSpPr>
            <a:spLocks noChangeShapeType="1"/>
          </p:cNvSpPr>
          <p:nvPr/>
        </p:nvSpPr>
        <p:spPr bwMode="auto">
          <a:xfrm rot="5400000" flipH="1" flipV="1">
            <a:off x="5053285" y="2900487"/>
            <a:ext cx="5953" cy="903684"/>
          </a:xfrm>
          <a:prstGeom prst="line">
            <a:avLst/>
          </a:prstGeom>
          <a:noFill/>
          <a:ln w="3810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800"/>
          </a:p>
        </p:txBody>
      </p:sp>
      <p:sp>
        <p:nvSpPr>
          <p:cNvPr id="39" name="Text Box 21"/>
          <p:cNvSpPr txBox="1">
            <a:spLocks noChangeArrowheads="1"/>
          </p:cNvSpPr>
          <p:nvPr/>
        </p:nvSpPr>
        <p:spPr bwMode="auto">
          <a:xfrm>
            <a:off x="5538961" y="2996952"/>
            <a:ext cx="257175" cy="226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350" b="1" i="1" dirty="0">
                <a:latin typeface="Times New Roman" panose="02020603050405020304" pitchFamily="18" charset="0"/>
              </a:rPr>
              <a:t> y</a:t>
            </a:r>
          </a:p>
        </p:txBody>
      </p:sp>
      <p:sp>
        <p:nvSpPr>
          <p:cNvPr id="40" name="TextBox 39"/>
          <p:cNvSpPr txBox="1"/>
          <p:nvPr/>
        </p:nvSpPr>
        <p:spPr>
          <a:xfrm>
            <a:off x="323528" y="332656"/>
            <a:ext cx="6408712" cy="523220"/>
          </a:xfrm>
          <a:prstGeom prst="rect">
            <a:avLst/>
          </a:prstGeom>
          <a:noFill/>
        </p:spPr>
        <p:txBody>
          <a:bodyPr wrap="square" rtlCol="0">
            <a:spAutoFit/>
          </a:bodyPr>
          <a:lstStyle/>
          <a:p>
            <a:r>
              <a:rPr lang="en-US" altLang="en-US" sz="2800" b="1" dirty="0" smtClean="0">
                <a:latin typeface="Calibri" pitchFamily="34" charset="0"/>
              </a:rPr>
              <a:t>Now, according to Quantum Mechanics</a:t>
            </a:r>
            <a:endParaRPr lang="en-US" dirty="0"/>
          </a:p>
        </p:txBody>
      </p:sp>
      <p:sp>
        <p:nvSpPr>
          <p:cNvPr id="41" name="TextBox 40"/>
          <p:cNvSpPr txBox="1"/>
          <p:nvPr/>
        </p:nvSpPr>
        <p:spPr>
          <a:xfrm>
            <a:off x="683568" y="3789040"/>
            <a:ext cx="2160240" cy="584775"/>
          </a:xfrm>
          <a:prstGeom prst="rect">
            <a:avLst/>
          </a:prstGeom>
          <a:noFill/>
        </p:spPr>
        <p:txBody>
          <a:bodyPr wrap="square" rtlCol="0">
            <a:spAutoFit/>
          </a:bodyPr>
          <a:lstStyle/>
          <a:p>
            <a:r>
              <a:rPr lang="en-US" sz="3200" i="1" dirty="0" smtClean="0"/>
              <a:t>u-v </a:t>
            </a:r>
            <a:r>
              <a:rPr lang="en-US" sz="3200" dirty="0" smtClean="0"/>
              <a:t>device</a:t>
            </a:r>
            <a:endParaRPr lang="en-US" sz="3200" dirty="0"/>
          </a:p>
        </p:txBody>
      </p:sp>
      <p:graphicFrame>
        <p:nvGraphicFramePr>
          <p:cNvPr id="42" name="Object 62"/>
          <p:cNvGraphicFramePr>
            <a:graphicFrameLocks noChangeAspect="1"/>
          </p:cNvGraphicFramePr>
          <p:nvPr/>
        </p:nvGraphicFramePr>
        <p:xfrm>
          <a:off x="3981614" y="3789040"/>
          <a:ext cx="778162" cy="432048"/>
        </p:xfrm>
        <a:graphic>
          <a:graphicData uri="http://schemas.openxmlformats.org/presentationml/2006/ole">
            <p:oleObj spid="_x0000_s1643529" name="Equation" r:id="rId11" imgW="304536" imgH="164957" progId="Equation.DSMT4">
              <p:embed/>
            </p:oleObj>
          </a:graphicData>
        </a:graphic>
      </p:graphicFrame>
      <p:sp>
        <p:nvSpPr>
          <p:cNvPr id="43" name="TextBox 42"/>
          <p:cNvSpPr txBox="1"/>
          <p:nvPr/>
        </p:nvSpPr>
        <p:spPr>
          <a:xfrm>
            <a:off x="4716016" y="3636313"/>
            <a:ext cx="2160240" cy="584775"/>
          </a:xfrm>
          <a:prstGeom prst="rect">
            <a:avLst/>
          </a:prstGeom>
          <a:noFill/>
        </p:spPr>
        <p:txBody>
          <a:bodyPr wrap="square" rtlCol="0">
            <a:spAutoFit/>
          </a:bodyPr>
          <a:lstStyle/>
          <a:p>
            <a:r>
              <a:rPr lang="en-US" sz="3200" dirty="0" smtClean="0"/>
              <a:t>device</a:t>
            </a:r>
            <a:endParaRPr lang="en-US" sz="3200" dirty="0"/>
          </a:p>
        </p:txBody>
      </p:sp>
      <p:graphicFrame>
        <p:nvGraphicFramePr>
          <p:cNvPr id="44" name="Object 2"/>
          <p:cNvGraphicFramePr>
            <a:graphicFrameLocks noChangeAspect="1"/>
          </p:cNvGraphicFramePr>
          <p:nvPr/>
        </p:nvGraphicFramePr>
        <p:xfrm>
          <a:off x="683568" y="5013176"/>
          <a:ext cx="4978003" cy="685800"/>
        </p:xfrm>
        <a:graphic>
          <a:graphicData uri="http://schemas.openxmlformats.org/presentationml/2006/ole">
            <p:oleObj spid="_x0000_s1643530" name="Equation" r:id="rId12" imgW="1866090" imgH="253890" progId="Equation.DSMT4">
              <p:embed/>
            </p:oleObj>
          </a:graphicData>
        </a:graphic>
      </p:graphicFrame>
      <p:sp>
        <p:nvSpPr>
          <p:cNvPr id="45" name="TextBox 3"/>
          <p:cNvSpPr txBox="1">
            <a:spLocks noChangeArrowheads="1"/>
          </p:cNvSpPr>
          <p:nvPr/>
        </p:nvSpPr>
        <p:spPr bwMode="auto">
          <a:xfrm>
            <a:off x="683568" y="4581128"/>
            <a:ext cx="4843463" cy="438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50" b="1" dirty="0" smtClean="0">
                <a:solidFill>
                  <a:srgbClr val="C00000"/>
                </a:solidFill>
                <a:latin typeface="Calibri" panose="020F0502020204030204" pitchFamily="34" charset="0"/>
              </a:rPr>
              <a:t>Therefore Bell’s </a:t>
            </a:r>
            <a:r>
              <a:rPr lang="en-US" altLang="en-US" sz="2250" b="1" dirty="0">
                <a:solidFill>
                  <a:srgbClr val="C00000"/>
                </a:solidFill>
                <a:latin typeface="Calibri" panose="020F0502020204030204" pitchFamily="34" charset="0"/>
              </a:rPr>
              <a:t>inequality</a:t>
            </a:r>
          </a:p>
        </p:txBody>
      </p:sp>
      <p:graphicFrame>
        <p:nvGraphicFramePr>
          <p:cNvPr id="46" name="Object 11"/>
          <p:cNvGraphicFramePr>
            <a:graphicFrameLocks noChangeAspect="1"/>
          </p:cNvGraphicFramePr>
          <p:nvPr/>
        </p:nvGraphicFramePr>
        <p:xfrm>
          <a:off x="755576" y="6021288"/>
          <a:ext cx="4191000" cy="584200"/>
        </p:xfrm>
        <a:graphic>
          <a:graphicData uri="http://schemas.openxmlformats.org/presentationml/2006/ole">
            <p:oleObj spid="_x0000_s1643531" name="Equation" r:id="rId13" imgW="1841500" imgH="254000" progId="Equation.DSMT4">
              <p:embed/>
            </p:oleObj>
          </a:graphicData>
        </a:graphic>
      </p:graphicFrame>
      <p:sp>
        <p:nvSpPr>
          <p:cNvPr id="47" name="TextBox 3"/>
          <p:cNvSpPr txBox="1">
            <a:spLocks noChangeArrowheads="1"/>
          </p:cNvSpPr>
          <p:nvPr/>
        </p:nvSpPr>
        <p:spPr bwMode="auto">
          <a:xfrm>
            <a:off x="683568" y="5589240"/>
            <a:ext cx="4843463" cy="438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50" b="1" dirty="0" smtClean="0">
                <a:solidFill>
                  <a:srgbClr val="C00000"/>
                </a:solidFill>
                <a:latin typeface="Calibri" panose="020F0502020204030204" pitchFamily="34" charset="0"/>
              </a:rPr>
              <a:t>will imply</a:t>
            </a:r>
            <a:endParaRPr lang="en-US" altLang="en-US" sz="225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280926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ChangeArrowheads="1"/>
          </p:cNvSpPr>
          <p:nvPr/>
        </p:nvSpPr>
        <p:spPr bwMode="auto">
          <a:xfrm>
            <a:off x="2000251"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sp>
        <p:nvSpPr>
          <p:cNvPr id="119812" name="Rectangle 4"/>
          <p:cNvSpPr>
            <a:spLocks noChangeArrowheads="1"/>
          </p:cNvSpPr>
          <p:nvPr/>
        </p:nvSpPr>
        <p:spPr bwMode="auto">
          <a:xfrm>
            <a:off x="2000251"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aphicFrame>
        <p:nvGraphicFramePr>
          <p:cNvPr id="119813" name="Object 2"/>
          <p:cNvGraphicFramePr>
            <a:graphicFrameLocks noChangeAspect="1"/>
          </p:cNvGraphicFramePr>
          <p:nvPr/>
        </p:nvGraphicFramePr>
        <p:xfrm>
          <a:off x="1547664" y="1556792"/>
          <a:ext cx="4199334" cy="588169"/>
        </p:xfrm>
        <a:graphic>
          <a:graphicData uri="http://schemas.openxmlformats.org/presentationml/2006/ole">
            <p:oleObj spid="_x0000_s1644546" name="Equation" r:id="rId4" imgW="1841500" imgH="254000" progId="Equation.DSMT4">
              <p:embed/>
            </p:oleObj>
          </a:graphicData>
        </a:graphic>
      </p:graphicFrame>
      <p:sp>
        <p:nvSpPr>
          <p:cNvPr id="119814" name="TextBox 3"/>
          <p:cNvSpPr txBox="1">
            <a:spLocks noChangeArrowheads="1"/>
          </p:cNvSpPr>
          <p:nvPr/>
        </p:nvSpPr>
        <p:spPr bwMode="auto">
          <a:xfrm>
            <a:off x="1547664" y="548680"/>
            <a:ext cx="4543425"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100" b="1" dirty="0">
                <a:solidFill>
                  <a:srgbClr val="B6270A"/>
                </a:solidFill>
                <a:latin typeface="Calibri" panose="020F0502020204030204" pitchFamily="34" charset="0"/>
              </a:rPr>
              <a:t>Thus, according to Quantum Theory, Bell’s inequality will imply</a:t>
            </a:r>
          </a:p>
        </p:txBody>
      </p:sp>
      <p:graphicFrame>
        <p:nvGraphicFramePr>
          <p:cNvPr id="5" name="Object 4"/>
          <p:cNvGraphicFramePr>
            <a:graphicFrameLocks noChangeAspect="1"/>
          </p:cNvGraphicFramePr>
          <p:nvPr>
            <p:extLst/>
          </p:nvPr>
        </p:nvGraphicFramePr>
        <p:xfrm>
          <a:off x="3779912" y="2564904"/>
          <a:ext cx="1011460" cy="408262"/>
        </p:xfrm>
        <a:graphic>
          <a:graphicData uri="http://schemas.openxmlformats.org/presentationml/2006/ole">
            <p:oleObj spid="_x0000_s1644547" name="Equation" r:id="rId5" imgW="494870" imgH="203024" progId="Equation.DSMT4">
              <p:embed/>
            </p:oleObj>
          </a:graphicData>
        </a:graphic>
      </p:graphicFrame>
      <p:sp>
        <p:nvSpPr>
          <p:cNvPr id="13" name="TextBox 3"/>
          <p:cNvSpPr txBox="1">
            <a:spLocks noChangeArrowheads="1"/>
          </p:cNvSpPr>
          <p:nvPr/>
        </p:nvSpPr>
        <p:spPr bwMode="auto">
          <a:xfrm>
            <a:off x="1547664" y="2492896"/>
            <a:ext cx="219856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b="1" dirty="0">
                <a:latin typeface="Calibri" panose="020F0502020204030204" pitchFamily="34" charset="0"/>
              </a:rPr>
              <a:t>If we assume</a:t>
            </a:r>
          </a:p>
        </p:txBody>
      </p:sp>
      <p:sp>
        <p:nvSpPr>
          <p:cNvPr id="14" name="TextBox 3"/>
          <p:cNvSpPr txBox="1">
            <a:spLocks noChangeArrowheads="1"/>
          </p:cNvSpPr>
          <p:nvPr/>
        </p:nvSpPr>
        <p:spPr bwMode="auto">
          <a:xfrm>
            <a:off x="4860032" y="2492896"/>
            <a:ext cx="460508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1" dirty="0">
                <a:latin typeface="Calibri" panose="020F0502020204030204" pitchFamily="34" charset="0"/>
              </a:rPr>
              <a:t>the above inequality will imply</a:t>
            </a:r>
          </a:p>
        </p:txBody>
      </p:sp>
      <p:sp>
        <p:nvSpPr>
          <p:cNvPr id="119818" name="Rectangle 12"/>
          <p:cNvSpPr>
            <a:spLocks noChangeArrowheads="1"/>
          </p:cNvSpPr>
          <p:nvPr/>
        </p:nvSpPr>
        <p:spPr bwMode="auto">
          <a:xfrm>
            <a:off x="2000251"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aphicFrame>
        <p:nvGraphicFramePr>
          <p:cNvPr id="10" name="Object 9"/>
          <p:cNvGraphicFramePr>
            <a:graphicFrameLocks noChangeAspect="1"/>
          </p:cNvGraphicFramePr>
          <p:nvPr>
            <p:extLst/>
          </p:nvPr>
        </p:nvGraphicFramePr>
        <p:xfrm>
          <a:off x="1547664" y="3212976"/>
          <a:ext cx="7075488" cy="933450"/>
        </p:xfrm>
        <a:graphic>
          <a:graphicData uri="http://schemas.openxmlformats.org/presentationml/2006/ole">
            <p:oleObj spid="_x0000_s1644548" name="Equation" r:id="rId6" imgW="2997000" imgH="393480" progId="Equation.DSMT4">
              <p:embed/>
            </p:oleObj>
          </a:graphicData>
        </a:graphic>
      </p:graphicFrame>
      <p:sp>
        <p:nvSpPr>
          <p:cNvPr id="119820" name="Rectangle 14"/>
          <p:cNvSpPr>
            <a:spLocks noChangeArrowheads="1"/>
          </p:cNvSpPr>
          <p:nvPr/>
        </p:nvSpPr>
        <p:spPr bwMode="auto">
          <a:xfrm>
            <a:off x="2000251" y="1350147"/>
            <a:ext cx="184731"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graphicFrame>
        <p:nvGraphicFramePr>
          <p:cNvPr id="15" name="Object 14"/>
          <p:cNvGraphicFramePr>
            <a:graphicFrameLocks noChangeAspect="1"/>
          </p:cNvGraphicFramePr>
          <p:nvPr>
            <p:extLst/>
          </p:nvPr>
        </p:nvGraphicFramePr>
        <p:xfrm>
          <a:off x="2411760" y="4437112"/>
          <a:ext cx="1300976" cy="1152128"/>
        </p:xfrm>
        <a:graphic>
          <a:graphicData uri="http://schemas.openxmlformats.org/presentationml/2006/ole">
            <p:oleObj spid="_x0000_s1644549" name="Equation" r:id="rId7" imgW="444307" imgH="393529" progId="Equation.DSMT4">
              <p:embed/>
            </p:oleObj>
          </a:graphicData>
        </a:graphic>
      </p:graphicFrame>
      <p:graphicFrame>
        <p:nvGraphicFramePr>
          <p:cNvPr id="16" name="Object 15"/>
          <p:cNvGraphicFramePr>
            <a:graphicFrameLocks noChangeAspect="1"/>
          </p:cNvGraphicFramePr>
          <p:nvPr>
            <p:extLst/>
          </p:nvPr>
        </p:nvGraphicFramePr>
        <p:xfrm>
          <a:off x="4067943" y="4581128"/>
          <a:ext cx="3678745" cy="864096"/>
        </p:xfrm>
        <a:graphic>
          <a:graphicData uri="http://schemas.openxmlformats.org/presentationml/2006/ole">
            <p:oleObj spid="_x0000_s1644550" name="Equation" r:id="rId8" imgW="863280" imgH="203040" progId="Equation.DSMT4">
              <p:embed/>
            </p:oleObj>
          </a:graphicData>
        </a:graphic>
      </p:graphicFrame>
    </p:spTree>
    <p:extLst>
      <p:ext uri="{BB962C8B-B14F-4D97-AF65-F5344CB8AC3E}">
        <p14:creationId xmlns="" xmlns:p14="http://schemas.microsoft.com/office/powerpoint/2010/main" val="3698963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0518" y="1911041"/>
            <a:ext cx="7343078" cy="2862322"/>
          </a:xfrm>
          <a:prstGeom prst="rect">
            <a:avLst/>
          </a:prstGeom>
          <a:noFill/>
        </p:spPr>
        <p:txBody>
          <a:bodyPr wrap="square" rtlCol="0">
            <a:spAutoFit/>
          </a:bodyPr>
          <a:lstStyle/>
          <a:p>
            <a:pPr>
              <a:lnSpc>
                <a:spcPct val="150000"/>
              </a:lnSpc>
            </a:pPr>
            <a:r>
              <a:rPr lang="en-US" sz="3000" b="1" dirty="0">
                <a:solidFill>
                  <a:srgbClr val="C00000"/>
                </a:solidFill>
                <a:latin typeface="Calibri" panose="020F0502020204030204" pitchFamily="34" charset="0"/>
              </a:rPr>
              <a:t>Thus  quantum theory and Bell’s inequality are not  compatible which implies that either quantum theory is right or theory based on hidden variables, but not both. </a:t>
            </a:r>
            <a:endParaRPr lang="en-IN" sz="300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2515682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1"/>
          <p:cNvSpPr txBox="1">
            <a:spLocks noChangeArrowheads="1"/>
          </p:cNvSpPr>
          <p:nvPr/>
        </p:nvSpPr>
        <p:spPr bwMode="auto">
          <a:xfrm>
            <a:off x="683568" y="3359543"/>
            <a:ext cx="8208912" cy="32378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spcBef>
                <a:spcPts val="563"/>
              </a:spcBef>
              <a:buNone/>
            </a:pPr>
            <a:r>
              <a:rPr lang="en-US" altLang="en-US" sz="2800" b="1" dirty="0">
                <a:latin typeface="Calibri" panose="020F0502020204030204" pitchFamily="34" charset="0"/>
              </a:rPr>
              <a:t>An apparatus for performing a Bell test. A source emits a pair of entangled photons ν1 and ν2. Their polarizations are analyzed by </a:t>
            </a:r>
            <a:r>
              <a:rPr lang="en-US" altLang="en-US" sz="2800" b="1" dirty="0" err="1">
                <a:latin typeface="Calibri" panose="020F0502020204030204" pitchFamily="34" charset="0"/>
              </a:rPr>
              <a:t>polarizers</a:t>
            </a:r>
            <a:r>
              <a:rPr lang="en-US" altLang="en-US" sz="2800" b="1" dirty="0">
                <a:latin typeface="Calibri" panose="020F0502020204030204" pitchFamily="34" charset="0"/>
              </a:rPr>
              <a:t> A and B (grey blocks), which are aligned, respectively, along directions </a:t>
            </a:r>
            <a:r>
              <a:rPr lang="en-US" altLang="en-US" sz="2800" b="1" i="1" dirty="0">
                <a:latin typeface="Calibri" panose="020F0502020204030204" pitchFamily="34" charset="0"/>
              </a:rPr>
              <a:t>a</a:t>
            </a:r>
            <a:r>
              <a:rPr lang="en-US" altLang="en-US" sz="2800" b="1" dirty="0">
                <a:latin typeface="Calibri" panose="020F0502020204030204" pitchFamily="34" charset="0"/>
              </a:rPr>
              <a:t> and </a:t>
            </a:r>
            <a:r>
              <a:rPr lang="en-US" altLang="en-US" sz="2800" b="1" i="1" dirty="0">
                <a:latin typeface="Calibri" panose="020F0502020204030204" pitchFamily="34" charset="0"/>
              </a:rPr>
              <a:t>b</a:t>
            </a:r>
            <a:r>
              <a:rPr lang="en-US" altLang="en-US" sz="2800" b="1" dirty="0">
                <a:latin typeface="Calibri" panose="020F0502020204030204" pitchFamily="34" charset="0"/>
              </a:rPr>
              <a:t> (</a:t>
            </a:r>
            <a:r>
              <a:rPr lang="en-US" altLang="en-US" sz="2800" b="1" i="1" dirty="0">
                <a:latin typeface="Calibri" panose="020F0502020204030204" pitchFamily="34" charset="0"/>
              </a:rPr>
              <a:t>a</a:t>
            </a:r>
            <a:r>
              <a:rPr lang="en-US" altLang="en-US" sz="2800" b="1" dirty="0">
                <a:latin typeface="Calibri" panose="020F0502020204030204" pitchFamily="34" charset="0"/>
              </a:rPr>
              <a:t> and </a:t>
            </a:r>
            <a:r>
              <a:rPr lang="en-US" altLang="en-US" sz="2800" b="1" i="1" dirty="0">
                <a:latin typeface="Calibri" panose="020F0502020204030204" pitchFamily="34" charset="0"/>
              </a:rPr>
              <a:t>b</a:t>
            </a:r>
            <a:r>
              <a:rPr lang="en-US" altLang="en-US" sz="2800" b="1" dirty="0">
                <a:latin typeface="Calibri" panose="020F0502020204030204" pitchFamily="34" charset="0"/>
              </a:rPr>
              <a:t> can be along </a:t>
            </a:r>
            <a:r>
              <a:rPr lang="en-US" altLang="en-US" sz="2800" b="1" i="1" dirty="0">
                <a:latin typeface="Calibri" panose="020F0502020204030204" pitchFamily="34" charset="0"/>
              </a:rPr>
              <a:t>x</a:t>
            </a:r>
            <a:r>
              <a:rPr lang="en-US" altLang="en-US" sz="2800" b="1" dirty="0">
                <a:latin typeface="Calibri" panose="020F0502020204030204" pitchFamily="34" charset="0"/>
              </a:rPr>
              <a:t>, </a:t>
            </a:r>
            <a:r>
              <a:rPr lang="en-US" altLang="en-US" sz="2800" b="1" i="1" dirty="0">
                <a:latin typeface="Calibri" panose="020F0502020204030204" pitchFamily="34" charset="0"/>
              </a:rPr>
              <a:t>y</a:t>
            </a:r>
            <a:r>
              <a:rPr lang="en-US" altLang="en-US" sz="2800" b="1" dirty="0">
                <a:latin typeface="Calibri" panose="020F0502020204030204" pitchFamily="34" charset="0"/>
              </a:rPr>
              <a:t> or any direction in the </a:t>
            </a:r>
            <a:r>
              <a:rPr lang="en-US" altLang="en-US" sz="2800" b="1" i="1" dirty="0">
                <a:latin typeface="Calibri" panose="020F0502020204030204" pitchFamily="34" charset="0"/>
              </a:rPr>
              <a:t>x</a:t>
            </a:r>
            <a:r>
              <a:rPr lang="en-US" altLang="en-US" sz="2800" b="1" dirty="0">
                <a:latin typeface="Calibri" panose="020F0502020204030204" pitchFamily="34" charset="0"/>
              </a:rPr>
              <a:t>-</a:t>
            </a:r>
            <a:r>
              <a:rPr lang="en-US" altLang="en-US" sz="2800" b="1" i="1" dirty="0">
                <a:latin typeface="Calibri" panose="020F0502020204030204" pitchFamily="34" charset="0"/>
              </a:rPr>
              <a:t>y</a:t>
            </a:r>
            <a:r>
              <a:rPr lang="en-US" altLang="en-US" sz="2800" b="1" dirty="0">
                <a:latin typeface="Calibri" panose="020F0502020204030204" pitchFamily="34" charset="0"/>
              </a:rPr>
              <a:t> plane; here, they are along </a:t>
            </a:r>
            <a:r>
              <a:rPr lang="en-US" altLang="en-US" sz="2800" b="1" i="1" dirty="0">
                <a:latin typeface="Calibri" panose="020F0502020204030204" pitchFamily="34" charset="0"/>
              </a:rPr>
              <a:t>x.</a:t>
            </a:r>
            <a:r>
              <a:rPr lang="en-US" altLang="en-US" sz="2800" b="1" dirty="0">
                <a:latin typeface="Calibri" panose="020F0502020204030204" pitchFamily="34" charset="0"/>
              </a:rPr>
              <a:t>) </a:t>
            </a:r>
            <a:endParaRPr lang="en-US" altLang="en-US" sz="2800" b="1" dirty="0" smtClean="0">
              <a:latin typeface="Calibri" panose="020F0502020204030204" pitchFamily="34" charset="0"/>
            </a:endParaRPr>
          </a:p>
          <a:p>
            <a:pPr>
              <a:lnSpc>
                <a:spcPct val="90000"/>
              </a:lnSpc>
              <a:spcBef>
                <a:spcPts val="563"/>
              </a:spcBef>
              <a:buNone/>
            </a:pPr>
            <a:endParaRPr lang="en-US" altLang="en-US" sz="2400" b="1" dirty="0" smtClean="0">
              <a:latin typeface="Calibri" panose="020F0502020204030204" pitchFamily="34" charset="0"/>
            </a:endParaRPr>
          </a:p>
          <a:p>
            <a:pPr>
              <a:lnSpc>
                <a:spcPct val="90000"/>
              </a:lnSpc>
              <a:spcBef>
                <a:spcPts val="563"/>
              </a:spcBef>
              <a:buNone/>
            </a:pPr>
            <a:r>
              <a:rPr lang="en-US" altLang="en-US" sz="2400" b="1" dirty="0" smtClean="0">
                <a:latin typeface="Calibri" panose="020F0502020204030204" pitchFamily="34" charset="0"/>
              </a:rPr>
              <a:t>Adapted from:</a:t>
            </a:r>
            <a:r>
              <a:rPr lang="fr-FR" altLang="en-US" sz="2400" b="1" dirty="0" smtClean="0">
                <a:latin typeface="Calibri" panose="020F0502020204030204" pitchFamily="34" charset="0"/>
              </a:rPr>
              <a:t>Alain </a:t>
            </a:r>
            <a:r>
              <a:rPr lang="fr-FR" altLang="en-US" sz="2400" b="1" dirty="0">
                <a:latin typeface="Calibri" panose="020F0502020204030204" pitchFamily="34" charset="0"/>
              </a:rPr>
              <a:t>Aspect,  </a:t>
            </a:r>
            <a:r>
              <a:rPr lang="fr-FR" altLang="en-US" sz="2400" b="1" i="1" dirty="0" err="1">
                <a:latin typeface="Calibri" panose="020F0502020204030204" pitchFamily="34" charset="0"/>
              </a:rPr>
              <a:t>Physics</a:t>
            </a:r>
            <a:r>
              <a:rPr lang="fr-FR" altLang="en-US" sz="2400" b="1" dirty="0">
                <a:latin typeface="Calibri" panose="020F0502020204030204" pitchFamily="34" charset="0"/>
              </a:rPr>
              <a:t> 8, 123, </a:t>
            </a:r>
            <a:r>
              <a:rPr lang="fr-FR" altLang="en-US" sz="2400" b="1" dirty="0" err="1" smtClean="0">
                <a:latin typeface="Calibri" panose="020F0502020204030204" pitchFamily="34" charset="0"/>
              </a:rPr>
              <a:t>Dec</a:t>
            </a:r>
            <a:r>
              <a:rPr lang="fr-FR" altLang="en-US" sz="2400" b="1" dirty="0" smtClean="0">
                <a:latin typeface="Calibri" panose="020F0502020204030204" pitchFamily="34" charset="0"/>
              </a:rPr>
              <a:t> </a:t>
            </a:r>
            <a:r>
              <a:rPr lang="fr-FR" altLang="en-US" sz="2400" b="1" dirty="0">
                <a:latin typeface="Calibri" panose="020F0502020204030204" pitchFamily="34" charset="0"/>
              </a:rPr>
              <a:t>16, 2015.</a:t>
            </a:r>
            <a:endParaRPr lang="en-US" altLang="en-US" sz="2400" dirty="0">
              <a:latin typeface="Calibri" panose="020F0502020204030204" pitchFamily="34" charset="0"/>
            </a:endParaRPr>
          </a:p>
        </p:txBody>
      </p:sp>
      <p:sp>
        <p:nvSpPr>
          <p:cNvPr id="184323" name="Rectangle 3"/>
          <p:cNvSpPr>
            <a:spLocks noChangeArrowheads="1"/>
          </p:cNvSpPr>
          <p:nvPr/>
        </p:nvSpPr>
        <p:spPr bwMode="auto">
          <a:xfrm>
            <a:off x="3033713" y="260648"/>
            <a:ext cx="2914650" cy="153798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en-US" altLang="en-US" sz="675" b="1">
                <a:solidFill>
                  <a:srgbClr val="470A68"/>
                </a:solidFill>
                <a:latin typeface="Source Sans Pro"/>
                <a:hlinkClick r:id="rId2"/>
              </a:rPr>
              <a:t>  </a:t>
            </a:r>
            <a:r>
              <a:rPr lang="en-US" altLang="en-US" sz="9394" b="1">
                <a:solidFill>
                  <a:srgbClr val="470A68"/>
                </a:solidFill>
              </a:rPr>
              <a:t> </a:t>
            </a:r>
            <a:r>
              <a:rPr lang="en-US" altLang="en-US" sz="675" b="1">
                <a:solidFill>
                  <a:srgbClr val="470A68"/>
                </a:solidFill>
              </a:rPr>
              <a:t>                                                                                                              </a:t>
            </a:r>
            <a:r>
              <a:rPr lang="en-US" altLang="en-US" sz="675">
                <a:solidFill>
                  <a:srgbClr val="222222"/>
                </a:solidFill>
                <a:latin typeface="Source Sans Pro"/>
              </a:rPr>
              <a:t>  </a:t>
            </a:r>
            <a:r>
              <a:rPr lang="en-US" altLang="en-US" sz="1069">
                <a:solidFill>
                  <a:srgbClr val="222222"/>
                </a:solidFill>
              </a:rPr>
              <a:t> </a:t>
            </a:r>
            <a:r>
              <a:rPr lang="en-US" altLang="en-US" sz="675">
                <a:solidFill>
                  <a:srgbClr val="222222"/>
                </a:solidFill>
              </a:rPr>
              <a:t>      </a:t>
            </a:r>
            <a:endParaRPr lang="en-US" altLang="en-US" sz="675">
              <a:solidFill>
                <a:srgbClr val="222222"/>
              </a:solidFill>
              <a:latin typeface="Source Sans Pro"/>
            </a:endParaRPr>
          </a:p>
        </p:txBody>
      </p:sp>
      <p:pic>
        <p:nvPicPr>
          <p:cNvPr id="125956" name="Picture 4" descr="Figure caption">
            <a:hlinkClick r:id="rId2"/>
          </p:cNvPr>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8334"/>
          <a:stretch/>
        </p:blipFill>
        <p:spPr bwMode="auto">
          <a:xfrm>
            <a:off x="1844980" y="0"/>
            <a:ext cx="7047500" cy="321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957" name="AutoShape 5" descr="expand figure"/>
          <p:cNvSpPr>
            <a:spLocks noChangeAspect="1" noChangeArrowheads="1"/>
          </p:cNvSpPr>
          <p:nvPr/>
        </p:nvSpPr>
        <p:spPr bwMode="auto">
          <a:xfrm>
            <a:off x="5512594" y="261687"/>
            <a:ext cx="171450"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350">
              <a:latin typeface="Calibri" panose="020F0502020204030204" pitchFamily="34" charset="0"/>
            </a:endParaRPr>
          </a:p>
        </p:txBody>
      </p:sp>
      <p:pic>
        <p:nvPicPr>
          <p:cNvPr id="125958" name="Picture 1"/>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73658" y="-27384"/>
            <a:ext cx="1062038"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0285109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AutoShape 2" descr="http://mail.google.com/mail/?attid=0.2&amp;disp=emb&amp;view=att&amp;th=12c04d156fca6469"/>
          <p:cNvSpPr>
            <a:spLocks noChangeAspect="1" noChangeArrowheads="1"/>
          </p:cNvSpPr>
          <p:nvPr/>
        </p:nvSpPr>
        <p:spPr bwMode="auto">
          <a:xfrm>
            <a:off x="1200150" y="720328"/>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IN" altLang="en-US" sz="1350"/>
          </a:p>
        </p:txBody>
      </p:sp>
      <p:sp>
        <p:nvSpPr>
          <p:cNvPr id="129027" name="Rectangle 2"/>
          <p:cNvSpPr>
            <a:spLocks noChangeArrowheads="1"/>
          </p:cNvSpPr>
          <p:nvPr/>
        </p:nvSpPr>
        <p:spPr bwMode="auto">
          <a:xfrm>
            <a:off x="467544" y="44624"/>
            <a:ext cx="8208912" cy="6001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400" b="1" dirty="0">
                <a:latin typeface="Calibri" panose="020F0502020204030204" pitchFamily="34" charset="0"/>
              </a:rPr>
              <a:t>Aspect </a:t>
            </a:r>
            <a:r>
              <a:rPr lang="en-US" altLang="en-US" sz="2400" b="1" dirty="0" err="1">
                <a:latin typeface="Calibri" panose="020F0502020204030204" pitchFamily="34" charset="0"/>
              </a:rPr>
              <a:t>etal</a:t>
            </a:r>
            <a:r>
              <a:rPr lang="en-US" altLang="en-US" sz="2400" b="1" dirty="0">
                <a:latin typeface="Calibri" panose="020F0502020204030204" pitchFamily="34" charset="0"/>
              </a:rPr>
              <a:t> write:</a:t>
            </a:r>
          </a:p>
          <a:p>
            <a:pPr>
              <a:spcBef>
                <a:spcPct val="0"/>
              </a:spcBef>
              <a:buFontTx/>
              <a:buNone/>
            </a:pPr>
            <a:endParaRPr lang="en-IN" altLang="en-US" sz="2400" b="1" dirty="0">
              <a:latin typeface="Calibri" panose="020F0502020204030204" pitchFamily="34" charset="0"/>
            </a:endParaRPr>
          </a:p>
          <a:p>
            <a:pPr>
              <a:lnSpc>
                <a:spcPct val="150000"/>
              </a:lnSpc>
              <a:spcBef>
                <a:spcPct val="0"/>
              </a:spcBef>
              <a:buFontTx/>
              <a:buNone/>
            </a:pPr>
            <a:r>
              <a:rPr lang="en-US" altLang="en-US" sz="2800" b="1" dirty="0" smtClean="0">
                <a:solidFill>
                  <a:srgbClr val="C00000"/>
                </a:solidFill>
                <a:latin typeface="Calibri" panose="020F0502020204030204" pitchFamily="34" charset="0"/>
              </a:rPr>
              <a:t>The </a:t>
            </a:r>
            <a:r>
              <a:rPr lang="en-US" altLang="en-US" sz="2800" b="1" dirty="0">
                <a:solidFill>
                  <a:srgbClr val="C00000"/>
                </a:solidFill>
                <a:latin typeface="Calibri" panose="020F0502020204030204" pitchFamily="34" charset="0"/>
              </a:rPr>
              <a:t>linear-polarization correlation of pairs of photons emitted in a radiative cascade of calcium has been measured. The new experimental scheme, using two-channel polarizers is a straightforward transposition of EPR  </a:t>
            </a:r>
            <a:r>
              <a:rPr lang="en-US" altLang="en-US" sz="2800" b="1" i="1" dirty="0" err="1">
                <a:solidFill>
                  <a:srgbClr val="C00000"/>
                </a:solidFill>
                <a:latin typeface="Calibri" panose="020F0502020204030204" pitchFamily="34" charset="0"/>
              </a:rPr>
              <a:t>gedanken</a:t>
            </a:r>
            <a:r>
              <a:rPr lang="en-US" altLang="en-US" sz="2800" b="1" i="1" dirty="0">
                <a:solidFill>
                  <a:srgbClr val="C00000"/>
                </a:solidFill>
                <a:latin typeface="Calibri" panose="020F0502020204030204" pitchFamily="34" charset="0"/>
              </a:rPr>
              <a:t> experiment</a:t>
            </a:r>
            <a:r>
              <a:rPr lang="en-US" altLang="en-US" sz="2800" b="1" dirty="0">
                <a:solidFill>
                  <a:srgbClr val="C00000"/>
                </a:solidFill>
                <a:latin typeface="Calibri" panose="020F0502020204030204" pitchFamily="34" charset="0"/>
              </a:rPr>
              <a:t>. The present results, in excellent agreement with the quantum mechanical predictions, lead to the greatest violation of Bell's inequalities ever achieved</a:t>
            </a:r>
            <a:r>
              <a:rPr lang="en-US" altLang="en-US" sz="2800" b="1" dirty="0" smtClean="0">
                <a:solidFill>
                  <a:srgbClr val="C00000"/>
                </a:solidFill>
                <a:latin typeface="Calibri" panose="020F0502020204030204" pitchFamily="34" charset="0"/>
              </a:rPr>
              <a:t>.</a:t>
            </a:r>
            <a:endParaRPr lang="en-IN" altLang="en-US" sz="2800" b="1" dirty="0">
              <a:solidFill>
                <a:srgbClr val="C00000"/>
              </a:solidFill>
              <a:latin typeface="Calibri" panose="020F0502020204030204" pitchFamily="34" charset="0"/>
            </a:endParaRPr>
          </a:p>
        </p:txBody>
      </p:sp>
    </p:spTree>
    <p:extLst>
      <p:ext uri="{BB962C8B-B14F-4D97-AF65-F5344CB8AC3E}">
        <p14:creationId xmlns="" xmlns:p14="http://schemas.microsoft.com/office/powerpoint/2010/main" val="16025871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Box 1"/>
          <p:cNvSpPr txBox="1">
            <a:spLocks noChangeArrowheads="1"/>
          </p:cNvSpPr>
          <p:nvPr/>
        </p:nvSpPr>
        <p:spPr bwMode="auto">
          <a:xfrm>
            <a:off x="1259632" y="404664"/>
            <a:ext cx="7200800" cy="5778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000" b="1" dirty="0"/>
              <a:t>Bell’s theorem represents (to quote Anton </a:t>
            </a:r>
            <a:r>
              <a:rPr lang="en-US" altLang="en-US" sz="2000" b="1" dirty="0" err="1"/>
              <a:t>Zeilinger</a:t>
            </a:r>
            <a:r>
              <a:rPr lang="en-US" altLang="en-US" sz="2000" b="1" dirty="0"/>
              <a:t>) </a:t>
            </a:r>
          </a:p>
          <a:p>
            <a:pPr>
              <a:spcBef>
                <a:spcPct val="0"/>
              </a:spcBef>
              <a:buFontTx/>
              <a:buNone/>
            </a:pPr>
            <a:r>
              <a:rPr lang="en-US" altLang="en-US" sz="1350" dirty="0"/>
              <a:t> </a:t>
            </a:r>
          </a:p>
          <a:p>
            <a:pPr>
              <a:lnSpc>
                <a:spcPct val="150000"/>
              </a:lnSpc>
              <a:spcBef>
                <a:spcPct val="0"/>
              </a:spcBef>
              <a:buFontTx/>
              <a:buNone/>
            </a:pPr>
            <a:r>
              <a:rPr lang="en-US" altLang="en-US" sz="2800" b="1" i="1" dirty="0">
                <a:solidFill>
                  <a:srgbClr val="C00000"/>
                </a:solidFill>
                <a:latin typeface="Calibri" pitchFamily="34" charset="0"/>
              </a:rPr>
              <a:t>…as one of the most profound discoveries since Copernicus</a:t>
            </a:r>
            <a:r>
              <a:rPr lang="en-US" altLang="en-US" sz="2800" b="1" dirty="0">
                <a:solidFill>
                  <a:srgbClr val="C00000"/>
                </a:solidFill>
                <a:latin typeface="Calibri" pitchFamily="34" charset="0"/>
              </a:rPr>
              <a:t>… </a:t>
            </a:r>
            <a:r>
              <a:rPr lang="en-US" altLang="en-US" sz="2800" b="1" i="1" dirty="0">
                <a:solidFill>
                  <a:srgbClr val="C00000"/>
                </a:solidFill>
                <a:latin typeface="Calibri" pitchFamily="34" charset="0"/>
              </a:rPr>
              <a:t>Bell delivered a death blow to the local realistic picture of the world.  .. many experiments have demonstrated that the predictions of quantum mechanics for entangled particles are fully correct … and the world is really as “crazy” as predicted by quantum mechanics.</a:t>
            </a:r>
            <a:endParaRPr lang="en-US" altLang="en-US" sz="2800" dirty="0">
              <a:latin typeface="Calibri" pitchFamily="34" charset="0"/>
            </a:endParaRPr>
          </a:p>
        </p:txBody>
      </p:sp>
      <p:pic>
        <p:nvPicPr>
          <p:cNvPr id="130051" name="Picture 5" descr="http://www.zbp.univie.ac.at/bilder/ausstellung/coqus/kickoff2010/2749p.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476672"/>
            <a:ext cx="1257300" cy="125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31445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8167B4-42A2-4B18-86A2-417C15EE4434}" type="slidenum">
              <a:rPr lang="en-US"/>
              <a:pPr/>
              <a:t>68</a:t>
            </a:fld>
            <a:endParaRPr lang="en-US"/>
          </a:p>
        </p:txBody>
      </p:sp>
      <p:pic>
        <p:nvPicPr>
          <p:cNvPr id="102402" name="Picture 2" descr="Stern-Gerlach_experiment"/>
          <p:cNvPicPr>
            <a:picLocks noChangeAspect="1" noChangeArrowheads="1"/>
          </p:cNvPicPr>
          <p:nvPr/>
        </p:nvPicPr>
        <p:blipFill>
          <a:blip r:embed="rId4" cstate="print"/>
          <a:srcRect/>
          <a:stretch>
            <a:fillRect/>
          </a:stretch>
        </p:blipFill>
        <p:spPr bwMode="auto">
          <a:xfrm>
            <a:off x="1143000" y="1292225"/>
            <a:ext cx="5905500" cy="3679825"/>
          </a:xfrm>
          <a:prstGeom prst="rect">
            <a:avLst/>
          </a:prstGeom>
          <a:noFill/>
        </p:spPr>
      </p:pic>
      <p:sp>
        <p:nvSpPr>
          <p:cNvPr id="102403" name="Text Box 3"/>
          <p:cNvSpPr txBox="1">
            <a:spLocks noChangeArrowheads="1"/>
          </p:cNvSpPr>
          <p:nvPr/>
        </p:nvSpPr>
        <p:spPr bwMode="auto">
          <a:xfrm>
            <a:off x="914400" y="5867400"/>
            <a:ext cx="7162800" cy="822325"/>
          </a:xfrm>
          <a:prstGeom prst="rect">
            <a:avLst/>
          </a:prstGeom>
          <a:noFill/>
          <a:ln w="9525">
            <a:noFill/>
            <a:miter lim="800000"/>
            <a:headEnd/>
            <a:tailEnd/>
          </a:ln>
          <a:effectLst/>
        </p:spPr>
        <p:txBody>
          <a:bodyPr>
            <a:spAutoFit/>
          </a:bodyPr>
          <a:lstStyle/>
          <a:p>
            <a:pPr>
              <a:spcBef>
                <a:spcPct val="50000"/>
              </a:spcBef>
            </a:pPr>
            <a:r>
              <a:rPr lang="en-US"/>
              <a:t>Diagram drawn by en wikipedia Theresa Knott. </a:t>
            </a:r>
            <a:r>
              <a:rPr lang="de-DE"/>
              <a:t>http://en.wikipedia.org/wiki/Stern_gerlach_experiment</a:t>
            </a:r>
            <a:r>
              <a:rPr lang="en-US"/>
              <a:t> </a:t>
            </a:r>
          </a:p>
        </p:txBody>
      </p:sp>
      <p:graphicFrame>
        <p:nvGraphicFramePr>
          <p:cNvPr id="102404" name="Object 4"/>
          <p:cNvGraphicFramePr>
            <a:graphicFrameLocks noChangeAspect="1"/>
          </p:cNvGraphicFramePr>
          <p:nvPr/>
        </p:nvGraphicFramePr>
        <p:xfrm>
          <a:off x="2071006" y="2624734"/>
          <a:ext cx="501650" cy="408752"/>
        </p:xfrm>
        <a:graphic>
          <a:graphicData uri="http://schemas.openxmlformats.org/presentationml/2006/ole">
            <p:oleObj spid="_x0000_s1645570" name="Equation" r:id="rId5" imgW="342720" imgH="279360" progId="Equation.DSMT4">
              <p:embed/>
            </p:oleObj>
          </a:graphicData>
        </a:graphic>
      </p:graphicFrame>
      <p:graphicFrame>
        <p:nvGraphicFramePr>
          <p:cNvPr id="102405" name="Object 5"/>
          <p:cNvGraphicFramePr>
            <a:graphicFrameLocks noChangeAspect="1"/>
          </p:cNvGraphicFramePr>
          <p:nvPr/>
        </p:nvGraphicFramePr>
        <p:xfrm>
          <a:off x="1898650" y="3400534"/>
          <a:ext cx="539750" cy="409466"/>
        </p:xfrm>
        <a:graphic>
          <a:graphicData uri="http://schemas.openxmlformats.org/presentationml/2006/ole">
            <p:oleObj spid="_x0000_s1645571" name="Equation" r:id="rId6" imgW="368280" imgH="279360" progId="Equation.DSMT4">
              <p:embed/>
            </p:oleObj>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154E607E-4C33-4756-A4CD-AA26134721FA}" type="slidenum">
              <a:rPr lang="en-US"/>
              <a:pPr/>
              <a:t>69</a:t>
            </a:fld>
            <a:endParaRPr lang="en-US"/>
          </a:p>
        </p:txBody>
      </p:sp>
      <p:pic>
        <p:nvPicPr>
          <p:cNvPr id="94210" name="Picture 2"/>
          <p:cNvPicPr>
            <a:picLocks noChangeAspect="1" noChangeArrowheads="1"/>
          </p:cNvPicPr>
          <p:nvPr/>
        </p:nvPicPr>
        <p:blipFill>
          <a:blip r:embed="rId4" cstate="print"/>
          <a:srcRect/>
          <a:stretch>
            <a:fillRect/>
          </a:stretch>
        </p:blipFill>
        <p:spPr bwMode="auto">
          <a:xfrm>
            <a:off x="1123950" y="2066925"/>
            <a:ext cx="6896100" cy="2724150"/>
          </a:xfrm>
          <a:prstGeom prst="rect">
            <a:avLst/>
          </a:prstGeom>
          <a:noFill/>
          <a:ln w="9525">
            <a:noFill/>
            <a:miter lim="800000"/>
            <a:headEnd/>
            <a:tailEnd/>
          </a:ln>
          <a:effectLst/>
        </p:spPr>
      </p:pic>
      <p:graphicFrame>
        <p:nvGraphicFramePr>
          <p:cNvPr id="94211" name="Object 3"/>
          <p:cNvGraphicFramePr>
            <a:graphicFrameLocks noChangeAspect="1"/>
          </p:cNvGraphicFramePr>
          <p:nvPr/>
        </p:nvGraphicFramePr>
        <p:xfrm>
          <a:off x="1524000" y="304800"/>
          <a:ext cx="4368800" cy="850900"/>
        </p:xfrm>
        <a:graphic>
          <a:graphicData uri="http://schemas.openxmlformats.org/presentationml/2006/ole">
            <p:oleObj spid="_x0000_s1646594" name="Equation" r:id="rId5" imgW="4368600" imgH="850680" progId="Equation.3">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2545" name="Picture 1"/>
          <p:cNvPicPr>
            <a:picLocks noChangeAspect="1" noChangeArrowheads="1"/>
          </p:cNvPicPr>
          <p:nvPr/>
        </p:nvPicPr>
        <p:blipFill>
          <a:blip r:embed="rId3" cstate="print"/>
          <a:srcRect l="5622" t="20000" r="45681" b="41250"/>
          <a:stretch>
            <a:fillRect/>
          </a:stretch>
        </p:blipFill>
        <p:spPr bwMode="auto">
          <a:xfrm>
            <a:off x="323528" y="620688"/>
            <a:ext cx="8378862" cy="3749000"/>
          </a:xfrm>
          <a:prstGeom prst="rect">
            <a:avLst/>
          </a:prstGeom>
          <a:noFill/>
          <a:ln w="9525">
            <a:noFill/>
            <a:miter lim="800000"/>
            <a:headEnd/>
            <a:tailEnd/>
          </a:ln>
        </p:spPr>
      </p:pic>
      <p:sp>
        <p:nvSpPr>
          <p:cNvPr id="3" name="TextBox 2"/>
          <p:cNvSpPr txBox="1"/>
          <p:nvPr/>
        </p:nvSpPr>
        <p:spPr>
          <a:xfrm>
            <a:off x="395536" y="3933056"/>
            <a:ext cx="8382000" cy="2677656"/>
          </a:xfrm>
          <a:prstGeom prst="rect">
            <a:avLst/>
          </a:prstGeom>
          <a:noFill/>
        </p:spPr>
        <p:txBody>
          <a:bodyPr wrap="square" rtlCol="0">
            <a:spAutoFit/>
          </a:bodyPr>
          <a:lstStyle/>
          <a:p>
            <a:endParaRPr lang="en-US" b="1" dirty="0" smtClean="0">
              <a:latin typeface="Calibri" pitchFamily="34" charset="0"/>
            </a:endParaRPr>
          </a:p>
          <a:p>
            <a:pPr>
              <a:lnSpc>
                <a:spcPct val="150000"/>
              </a:lnSpc>
            </a:pPr>
            <a:r>
              <a:rPr lang="en-US" sz="3200" b="1" i="1" dirty="0" smtClean="0">
                <a:solidFill>
                  <a:srgbClr val="CC0000"/>
                </a:solidFill>
                <a:latin typeface="Calibri" pitchFamily="34" charset="0"/>
              </a:rPr>
              <a:t>Understanding of  </a:t>
            </a:r>
            <a:r>
              <a:rPr lang="en-US" sz="3200" b="1" i="1" u="sng" dirty="0" smtClean="0">
                <a:solidFill>
                  <a:srgbClr val="CC0000"/>
                </a:solidFill>
                <a:latin typeface="Calibri" pitchFamily="34" charset="0"/>
              </a:rPr>
              <a:t>experiments with entangled photons, establishing the violation of Bell </a:t>
            </a:r>
            <a:r>
              <a:rPr lang="en-US" sz="3200" b="1" i="1" u="sng" dirty="0" smtClean="0">
                <a:solidFill>
                  <a:srgbClr val="CC0000"/>
                </a:solidFill>
                <a:latin typeface="Calibri" pitchFamily="34" charset="0"/>
              </a:rPr>
              <a:t>inequalities</a:t>
            </a:r>
            <a:r>
              <a:rPr lang="en-US" sz="3200" b="1" i="1" dirty="0" smtClean="0">
                <a:solidFill>
                  <a:srgbClr val="CC0000"/>
                </a:solidFill>
                <a:latin typeface="Calibri" pitchFamily="34" charset="0"/>
              </a:rPr>
              <a:t> .. are topics of great importance</a:t>
            </a:r>
            <a:endParaRPr lang="en-US" dirty="0"/>
          </a:p>
        </p:txBody>
      </p:sp>
    </p:spTree>
    <p:extLst>
      <p:ext uri="{BB962C8B-B14F-4D97-AF65-F5344CB8AC3E}">
        <p14:creationId xmlns="" xmlns:p14="http://schemas.microsoft.com/office/powerpoint/2010/main" val="23734439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
          <p:cNvSpPr>
            <a:spLocks noGrp="1"/>
          </p:cNvSpPr>
          <p:nvPr>
            <p:ph type="sldNum" sz="quarter" idx="12"/>
          </p:nvPr>
        </p:nvSpPr>
        <p:spPr/>
        <p:txBody>
          <a:bodyPr/>
          <a:lstStyle/>
          <a:p>
            <a:fld id="{59F710EF-55FE-4C1A-96B7-C6F0CC87A1B8}" type="slidenum">
              <a:rPr lang="en-US"/>
              <a:pPr/>
              <a:t>70</a:t>
            </a:fld>
            <a:endParaRPr lang="en-US"/>
          </a:p>
        </p:txBody>
      </p:sp>
      <p:graphicFrame>
        <p:nvGraphicFramePr>
          <p:cNvPr id="69634" name="Object 2"/>
          <p:cNvGraphicFramePr>
            <a:graphicFrameLocks noChangeAspect="1"/>
          </p:cNvGraphicFramePr>
          <p:nvPr/>
        </p:nvGraphicFramePr>
        <p:xfrm>
          <a:off x="2133600" y="1295400"/>
          <a:ext cx="3422650" cy="819150"/>
        </p:xfrm>
        <a:graphic>
          <a:graphicData uri="http://schemas.openxmlformats.org/presentationml/2006/ole">
            <p:oleObj spid="_x0000_s1647618" name="Equation" r:id="rId3" imgW="1218960" imgH="291960" progId="Equation.3">
              <p:embed/>
            </p:oleObj>
          </a:graphicData>
        </a:graphic>
      </p:graphicFrame>
      <p:sp>
        <p:nvSpPr>
          <p:cNvPr id="69635" name="Rectangle 3"/>
          <p:cNvSpPr>
            <a:spLocks noChangeArrowheads="1"/>
          </p:cNvSpPr>
          <p:nvPr/>
        </p:nvSpPr>
        <p:spPr bwMode="auto">
          <a:xfrm>
            <a:off x="762000" y="457200"/>
            <a:ext cx="7152856" cy="523220"/>
          </a:xfrm>
          <a:prstGeom prst="rect">
            <a:avLst/>
          </a:prstGeom>
          <a:noFill/>
          <a:ln w="9525">
            <a:noFill/>
            <a:miter lim="800000"/>
            <a:headEnd/>
            <a:tailEnd/>
          </a:ln>
          <a:effectLst/>
        </p:spPr>
        <p:txBody>
          <a:bodyPr wrap="none">
            <a:spAutoFit/>
          </a:bodyPr>
          <a:lstStyle/>
          <a:p>
            <a:r>
              <a:rPr lang="en-US" sz="2800" b="1" dirty="0">
                <a:latin typeface="Calibri" pitchFamily="34" charset="0"/>
              </a:rPr>
              <a:t>Assume </a:t>
            </a:r>
            <a:r>
              <a:rPr lang="en-US" sz="2800" b="1" dirty="0" smtClean="0">
                <a:latin typeface="Calibri" pitchFamily="34" charset="0"/>
              </a:rPr>
              <a:t>2 spin half particles in the singlet state</a:t>
            </a:r>
            <a:endParaRPr lang="en-US" sz="2800" b="1" dirty="0">
              <a:latin typeface="Calibri" pitchFamily="34" charset="0"/>
            </a:endParaRPr>
          </a:p>
        </p:txBody>
      </p:sp>
      <p:sp>
        <p:nvSpPr>
          <p:cNvPr id="69636" name="Rectangle 4"/>
          <p:cNvSpPr>
            <a:spLocks noChangeArrowheads="1"/>
          </p:cNvSpPr>
          <p:nvPr/>
        </p:nvSpPr>
        <p:spPr bwMode="auto">
          <a:xfrm>
            <a:off x="838200" y="2590800"/>
            <a:ext cx="7696200" cy="954107"/>
          </a:xfrm>
          <a:prstGeom prst="rect">
            <a:avLst/>
          </a:prstGeom>
          <a:noFill/>
          <a:ln w="9525">
            <a:noFill/>
            <a:miter lim="800000"/>
            <a:headEnd/>
            <a:tailEnd/>
          </a:ln>
          <a:effectLst/>
        </p:spPr>
        <p:txBody>
          <a:bodyPr>
            <a:spAutoFit/>
          </a:bodyPr>
          <a:lstStyle/>
          <a:p>
            <a:r>
              <a:rPr lang="en-US" sz="2800" b="1" dirty="0">
                <a:latin typeface="Calibri" pitchFamily="34" charset="0"/>
              </a:rPr>
              <a:t>Suppose at </a:t>
            </a:r>
            <a:r>
              <a:rPr lang="en-US" sz="2800" b="1" dirty="0" smtClean="0">
                <a:latin typeface="Calibri" pitchFamily="34" charset="0"/>
              </a:rPr>
              <a:t> </a:t>
            </a:r>
            <a:r>
              <a:rPr lang="en-US" sz="2800" b="1" i="1" dirty="0" smtClean="0">
                <a:cs typeface="Times New Roman" pitchFamily="18" charset="0"/>
              </a:rPr>
              <a:t>t</a:t>
            </a:r>
            <a:r>
              <a:rPr lang="en-US" sz="2800" b="1" dirty="0" smtClean="0">
                <a:cs typeface="Times New Roman" pitchFamily="18" charset="0"/>
              </a:rPr>
              <a:t> </a:t>
            </a:r>
            <a:r>
              <a:rPr lang="en-US" sz="2800" b="1" dirty="0">
                <a:cs typeface="Times New Roman" pitchFamily="18" charset="0"/>
              </a:rPr>
              <a:t>= 0 </a:t>
            </a:r>
            <a:r>
              <a:rPr lang="en-US" sz="2800" b="1" dirty="0" smtClean="0">
                <a:latin typeface="Calibri" pitchFamily="34" charset="0"/>
              </a:rPr>
              <a:t>it dissociates and </a:t>
            </a:r>
            <a:r>
              <a:rPr lang="en-US" sz="2800" b="1" dirty="0">
                <a:latin typeface="Calibri" pitchFamily="34" charset="0"/>
              </a:rPr>
              <a:t>the two </a:t>
            </a:r>
            <a:r>
              <a:rPr lang="en-US" sz="2800" b="1" dirty="0" smtClean="0">
                <a:latin typeface="Calibri" pitchFamily="34" charset="0"/>
              </a:rPr>
              <a:t>particles </a:t>
            </a:r>
            <a:r>
              <a:rPr lang="en-US" sz="2800" b="1" dirty="0">
                <a:latin typeface="Calibri" pitchFamily="34" charset="0"/>
              </a:rPr>
              <a:t>go off in opposite directions</a:t>
            </a:r>
          </a:p>
        </p:txBody>
      </p:sp>
      <p:grpSp>
        <p:nvGrpSpPr>
          <p:cNvPr id="2" name="Group 5"/>
          <p:cNvGrpSpPr>
            <a:grpSpLocks/>
          </p:cNvGrpSpPr>
          <p:nvPr/>
        </p:nvGrpSpPr>
        <p:grpSpPr bwMode="auto">
          <a:xfrm>
            <a:off x="1828800" y="3886200"/>
            <a:ext cx="4648200" cy="1524000"/>
            <a:chOff x="1152" y="2448"/>
            <a:chExt cx="2928" cy="960"/>
          </a:xfrm>
        </p:grpSpPr>
        <p:sp>
          <p:nvSpPr>
            <p:cNvPr id="69638" name="Line 6"/>
            <p:cNvSpPr>
              <a:spLocks noChangeShapeType="1"/>
            </p:cNvSpPr>
            <p:nvPr/>
          </p:nvSpPr>
          <p:spPr bwMode="auto">
            <a:xfrm>
              <a:off x="1656" y="3008"/>
              <a:ext cx="1968" cy="0"/>
            </a:xfrm>
            <a:prstGeom prst="line">
              <a:avLst/>
            </a:prstGeom>
            <a:noFill/>
            <a:ln w="19050">
              <a:solidFill>
                <a:schemeClr val="tx1"/>
              </a:solidFill>
              <a:round/>
              <a:headEnd/>
              <a:tailEnd/>
            </a:ln>
            <a:effectLst/>
          </p:spPr>
          <p:txBody>
            <a:bodyPr/>
            <a:lstStyle/>
            <a:p>
              <a:endParaRPr lang="en-US"/>
            </a:p>
          </p:txBody>
        </p:sp>
        <p:graphicFrame>
          <p:nvGraphicFramePr>
            <p:cNvPr id="69639" name="Object 7"/>
            <p:cNvGraphicFramePr>
              <a:graphicFrameLocks noChangeAspect="1"/>
            </p:cNvGraphicFramePr>
            <p:nvPr/>
          </p:nvGraphicFramePr>
          <p:xfrm>
            <a:off x="2352" y="2448"/>
            <a:ext cx="432" cy="391"/>
          </p:xfrm>
          <a:graphic>
            <a:graphicData uri="http://schemas.openxmlformats.org/presentationml/2006/ole">
              <p:oleObj spid="_x0000_s1647619" name="Equation" r:id="rId4" imgW="266400" imgH="241200" progId="Equation.3">
                <p:embed/>
              </p:oleObj>
            </a:graphicData>
          </a:graphic>
        </p:graphicFrame>
        <p:sp>
          <p:nvSpPr>
            <p:cNvPr id="69640" name="Oval 8"/>
            <p:cNvSpPr>
              <a:spLocks noChangeArrowheads="1"/>
            </p:cNvSpPr>
            <p:nvPr/>
          </p:nvSpPr>
          <p:spPr bwMode="auto">
            <a:xfrm>
              <a:off x="2384" y="2816"/>
              <a:ext cx="368" cy="368"/>
            </a:xfrm>
            <a:prstGeom prst="ellipse">
              <a:avLst/>
            </a:prstGeom>
            <a:solidFill>
              <a:schemeClr val="bg1"/>
            </a:solidFill>
            <a:ln w="19050">
              <a:solidFill>
                <a:schemeClr val="tx1"/>
              </a:solidFill>
              <a:round/>
              <a:headEnd/>
              <a:tailEnd/>
            </a:ln>
            <a:effectLst/>
          </p:spPr>
          <p:txBody>
            <a:bodyPr wrap="none" anchor="ctr"/>
            <a:lstStyle/>
            <a:p>
              <a:endParaRPr lang="en-US"/>
            </a:p>
          </p:txBody>
        </p:sp>
        <p:grpSp>
          <p:nvGrpSpPr>
            <p:cNvPr id="3" name="Group 9"/>
            <p:cNvGrpSpPr>
              <a:grpSpLocks/>
            </p:cNvGrpSpPr>
            <p:nvPr/>
          </p:nvGrpSpPr>
          <p:grpSpPr bwMode="auto">
            <a:xfrm>
              <a:off x="1152" y="3114"/>
              <a:ext cx="192" cy="294"/>
              <a:chOff x="1104" y="3882"/>
              <a:chExt cx="192" cy="294"/>
            </a:xfrm>
          </p:grpSpPr>
          <p:sp>
            <p:nvSpPr>
              <p:cNvPr id="69642" name="Line 10"/>
              <p:cNvSpPr>
                <a:spLocks noChangeShapeType="1"/>
              </p:cNvSpPr>
              <p:nvPr/>
            </p:nvSpPr>
            <p:spPr bwMode="auto">
              <a:xfrm>
                <a:off x="1104" y="3888"/>
                <a:ext cx="192" cy="0"/>
              </a:xfrm>
              <a:prstGeom prst="line">
                <a:avLst/>
              </a:prstGeom>
              <a:noFill/>
              <a:ln w="19050">
                <a:solidFill>
                  <a:schemeClr val="tx1"/>
                </a:solidFill>
                <a:round/>
                <a:headEnd/>
                <a:tailEnd/>
              </a:ln>
              <a:effectLst/>
            </p:spPr>
            <p:txBody>
              <a:bodyPr/>
              <a:lstStyle/>
              <a:p>
                <a:endParaRPr lang="en-US"/>
              </a:p>
            </p:txBody>
          </p:sp>
          <p:sp>
            <p:nvSpPr>
              <p:cNvPr id="69643" name="Line 11"/>
              <p:cNvSpPr>
                <a:spLocks noChangeShapeType="1"/>
              </p:cNvSpPr>
              <p:nvPr/>
            </p:nvSpPr>
            <p:spPr bwMode="auto">
              <a:xfrm rot="-5400000">
                <a:off x="1146" y="4032"/>
                <a:ext cx="288" cy="0"/>
              </a:xfrm>
              <a:prstGeom prst="line">
                <a:avLst/>
              </a:prstGeom>
              <a:noFill/>
              <a:ln w="19050">
                <a:solidFill>
                  <a:schemeClr val="tx1"/>
                </a:solidFill>
                <a:round/>
                <a:headEnd/>
                <a:tailEnd/>
              </a:ln>
              <a:effectLst/>
            </p:spPr>
            <p:txBody>
              <a:bodyPr/>
              <a:lstStyle/>
              <a:p>
                <a:endParaRPr lang="en-US"/>
              </a:p>
            </p:txBody>
          </p:sp>
          <p:sp>
            <p:nvSpPr>
              <p:cNvPr id="69644" name="Line 12"/>
              <p:cNvSpPr>
                <a:spLocks noChangeShapeType="1"/>
              </p:cNvSpPr>
              <p:nvPr/>
            </p:nvSpPr>
            <p:spPr bwMode="auto">
              <a:xfrm rot="-5400000">
                <a:off x="960" y="4026"/>
                <a:ext cx="288" cy="0"/>
              </a:xfrm>
              <a:prstGeom prst="line">
                <a:avLst/>
              </a:prstGeom>
              <a:noFill/>
              <a:ln w="19050">
                <a:solidFill>
                  <a:schemeClr val="tx1"/>
                </a:solidFill>
                <a:round/>
                <a:headEnd/>
                <a:tailEnd/>
              </a:ln>
              <a:effectLst/>
            </p:spPr>
            <p:txBody>
              <a:bodyPr/>
              <a:lstStyle/>
              <a:p>
                <a:endParaRPr lang="en-US"/>
              </a:p>
            </p:txBody>
          </p:sp>
        </p:grpSp>
        <p:grpSp>
          <p:nvGrpSpPr>
            <p:cNvPr id="4" name="Group 13"/>
            <p:cNvGrpSpPr>
              <a:grpSpLocks/>
            </p:cNvGrpSpPr>
            <p:nvPr/>
          </p:nvGrpSpPr>
          <p:grpSpPr bwMode="auto">
            <a:xfrm>
              <a:off x="3888" y="3072"/>
              <a:ext cx="192" cy="294"/>
              <a:chOff x="1104" y="3882"/>
              <a:chExt cx="192" cy="294"/>
            </a:xfrm>
          </p:grpSpPr>
          <p:sp>
            <p:nvSpPr>
              <p:cNvPr id="69646" name="Line 14"/>
              <p:cNvSpPr>
                <a:spLocks noChangeShapeType="1"/>
              </p:cNvSpPr>
              <p:nvPr/>
            </p:nvSpPr>
            <p:spPr bwMode="auto">
              <a:xfrm>
                <a:off x="1104" y="3888"/>
                <a:ext cx="192" cy="0"/>
              </a:xfrm>
              <a:prstGeom prst="line">
                <a:avLst/>
              </a:prstGeom>
              <a:noFill/>
              <a:ln w="19050">
                <a:solidFill>
                  <a:schemeClr val="tx1"/>
                </a:solidFill>
                <a:round/>
                <a:headEnd/>
                <a:tailEnd/>
              </a:ln>
              <a:effectLst/>
            </p:spPr>
            <p:txBody>
              <a:bodyPr/>
              <a:lstStyle/>
              <a:p>
                <a:endParaRPr lang="en-US"/>
              </a:p>
            </p:txBody>
          </p:sp>
          <p:sp>
            <p:nvSpPr>
              <p:cNvPr id="69647" name="Line 15"/>
              <p:cNvSpPr>
                <a:spLocks noChangeShapeType="1"/>
              </p:cNvSpPr>
              <p:nvPr/>
            </p:nvSpPr>
            <p:spPr bwMode="auto">
              <a:xfrm rot="-5400000">
                <a:off x="1146" y="4032"/>
                <a:ext cx="288" cy="0"/>
              </a:xfrm>
              <a:prstGeom prst="line">
                <a:avLst/>
              </a:prstGeom>
              <a:noFill/>
              <a:ln w="19050">
                <a:solidFill>
                  <a:schemeClr val="tx1"/>
                </a:solidFill>
                <a:round/>
                <a:headEnd/>
                <a:tailEnd/>
              </a:ln>
              <a:effectLst/>
            </p:spPr>
            <p:txBody>
              <a:bodyPr/>
              <a:lstStyle/>
              <a:p>
                <a:endParaRPr lang="en-US"/>
              </a:p>
            </p:txBody>
          </p:sp>
          <p:sp>
            <p:nvSpPr>
              <p:cNvPr id="69648" name="Line 16"/>
              <p:cNvSpPr>
                <a:spLocks noChangeShapeType="1"/>
              </p:cNvSpPr>
              <p:nvPr/>
            </p:nvSpPr>
            <p:spPr bwMode="auto">
              <a:xfrm rot="-5400000">
                <a:off x="960" y="4026"/>
                <a:ext cx="288" cy="0"/>
              </a:xfrm>
              <a:prstGeom prst="line">
                <a:avLst/>
              </a:prstGeom>
              <a:noFill/>
              <a:ln w="19050">
                <a:solidFill>
                  <a:schemeClr val="tx1"/>
                </a:solidFill>
                <a:round/>
                <a:headEnd/>
                <a:tailEnd/>
              </a:ln>
              <a:effectLst/>
            </p:spPr>
            <p:txBody>
              <a:bodyPr/>
              <a:lstStyle/>
              <a:p>
                <a:endParaRPr lang="en-US"/>
              </a:p>
            </p:txBody>
          </p:sp>
        </p:grpSp>
        <p:grpSp>
          <p:nvGrpSpPr>
            <p:cNvPr id="5" name="Group 17"/>
            <p:cNvGrpSpPr>
              <a:grpSpLocks/>
            </p:cNvGrpSpPr>
            <p:nvPr/>
          </p:nvGrpSpPr>
          <p:grpSpPr bwMode="auto">
            <a:xfrm>
              <a:off x="1152" y="2544"/>
              <a:ext cx="186" cy="384"/>
              <a:chOff x="1104" y="3264"/>
              <a:chExt cx="186" cy="384"/>
            </a:xfrm>
          </p:grpSpPr>
          <p:sp>
            <p:nvSpPr>
              <p:cNvPr id="69650" name="Line 18"/>
              <p:cNvSpPr>
                <a:spLocks noChangeShapeType="1"/>
              </p:cNvSpPr>
              <p:nvPr/>
            </p:nvSpPr>
            <p:spPr bwMode="auto">
              <a:xfrm>
                <a:off x="1104" y="3552"/>
                <a:ext cx="96" cy="96"/>
              </a:xfrm>
              <a:prstGeom prst="line">
                <a:avLst/>
              </a:prstGeom>
              <a:noFill/>
              <a:ln w="19050">
                <a:solidFill>
                  <a:schemeClr val="tx1"/>
                </a:solidFill>
                <a:round/>
                <a:headEnd/>
                <a:tailEnd/>
              </a:ln>
              <a:effectLst/>
            </p:spPr>
            <p:txBody>
              <a:bodyPr/>
              <a:lstStyle/>
              <a:p>
                <a:endParaRPr lang="en-US"/>
              </a:p>
            </p:txBody>
          </p:sp>
          <p:sp>
            <p:nvSpPr>
              <p:cNvPr id="69651" name="Line 19"/>
              <p:cNvSpPr>
                <a:spLocks noChangeShapeType="1"/>
              </p:cNvSpPr>
              <p:nvPr/>
            </p:nvSpPr>
            <p:spPr bwMode="auto">
              <a:xfrm rot="5400000" flipV="1">
                <a:off x="1146" y="3408"/>
                <a:ext cx="288" cy="0"/>
              </a:xfrm>
              <a:prstGeom prst="line">
                <a:avLst/>
              </a:prstGeom>
              <a:noFill/>
              <a:ln w="19050">
                <a:solidFill>
                  <a:schemeClr val="tx1"/>
                </a:solidFill>
                <a:round/>
                <a:headEnd/>
                <a:tailEnd/>
              </a:ln>
              <a:effectLst/>
            </p:spPr>
            <p:txBody>
              <a:bodyPr/>
              <a:lstStyle/>
              <a:p>
                <a:endParaRPr lang="en-US"/>
              </a:p>
            </p:txBody>
          </p:sp>
          <p:sp>
            <p:nvSpPr>
              <p:cNvPr id="69652" name="Line 20"/>
              <p:cNvSpPr>
                <a:spLocks noChangeShapeType="1"/>
              </p:cNvSpPr>
              <p:nvPr/>
            </p:nvSpPr>
            <p:spPr bwMode="auto">
              <a:xfrm rot="5400000" flipV="1">
                <a:off x="960" y="3414"/>
                <a:ext cx="288" cy="0"/>
              </a:xfrm>
              <a:prstGeom prst="line">
                <a:avLst/>
              </a:prstGeom>
              <a:noFill/>
              <a:ln w="19050">
                <a:solidFill>
                  <a:schemeClr val="tx1"/>
                </a:solidFill>
                <a:round/>
                <a:headEnd/>
                <a:tailEnd/>
              </a:ln>
              <a:effectLst/>
            </p:spPr>
            <p:txBody>
              <a:bodyPr/>
              <a:lstStyle/>
              <a:p>
                <a:endParaRPr lang="en-US"/>
              </a:p>
            </p:txBody>
          </p:sp>
          <p:sp>
            <p:nvSpPr>
              <p:cNvPr id="69653" name="Line 21"/>
              <p:cNvSpPr>
                <a:spLocks noChangeShapeType="1"/>
              </p:cNvSpPr>
              <p:nvPr/>
            </p:nvSpPr>
            <p:spPr bwMode="auto">
              <a:xfrm flipH="1">
                <a:off x="1194" y="3546"/>
                <a:ext cx="96" cy="96"/>
              </a:xfrm>
              <a:prstGeom prst="line">
                <a:avLst/>
              </a:prstGeom>
              <a:noFill/>
              <a:ln w="19050">
                <a:solidFill>
                  <a:schemeClr val="tx1"/>
                </a:solidFill>
                <a:round/>
                <a:headEnd/>
                <a:tailEnd/>
              </a:ln>
              <a:effectLst/>
            </p:spPr>
            <p:txBody>
              <a:bodyPr/>
              <a:lstStyle/>
              <a:p>
                <a:endParaRPr lang="en-US"/>
              </a:p>
            </p:txBody>
          </p:sp>
        </p:grpSp>
        <p:grpSp>
          <p:nvGrpSpPr>
            <p:cNvPr id="6" name="Group 22"/>
            <p:cNvGrpSpPr>
              <a:grpSpLocks/>
            </p:cNvGrpSpPr>
            <p:nvPr/>
          </p:nvGrpSpPr>
          <p:grpSpPr bwMode="auto">
            <a:xfrm>
              <a:off x="3878" y="2496"/>
              <a:ext cx="186" cy="384"/>
              <a:chOff x="1104" y="3264"/>
              <a:chExt cx="186" cy="384"/>
            </a:xfrm>
          </p:grpSpPr>
          <p:sp>
            <p:nvSpPr>
              <p:cNvPr id="69655" name="Line 23"/>
              <p:cNvSpPr>
                <a:spLocks noChangeShapeType="1"/>
              </p:cNvSpPr>
              <p:nvPr/>
            </p:nvSpPr>
            <p:spPr bwMode="auto">
              <a:xfrm>
                <a:off x="1104" y="3552"/>
                <a:ext cx="96" cy="96"/>
              </a:xfrm>
              <a:prstGeom prst="line">
                <a:avLst/>
              </a:prstGeom>
              <a:noFill/>
              <a:ln w="19050">
                <a:solidFill>
                  <a:schemeClr val="tx1"/>
                </a:solidFill>
                <a:round/>
                <a:headEnd/>
                <a:tailEnd/>
              </a:ln>
              <a:effectLst/>
            </p:spPr>
            <p:txBody>
              <a:bodyPr/>
              <a:lstStyle/>
              <a:p>
                <a:endParaRPr lang="en-US"/>
              </a:p>
            </p:txBody>
          </p:sp>
          <p:sp>
            <p:nvSpPr>
              <p:cNvPr id="69656" name="Line 24"/>
              <p:cNvSpPr>
                <a:spLocks noChangeShapeType="1"/>
              </p:cNvSpPr>
              <p:nvPr/>
            </p:nvSpPr>
            <p:spPr bwMode="auto">
              <a:xfrm rot="5400000" flipV="1">
                <a:off x="1146" y="3408"/>
                <a:ext cx="288" cy="0"/>
              </a:xfrm>
              <a:prstGeom prst="line">
                <a:avLst/>
              </a:prstGeom>
              <a:noFill/>
              <a:ln w="19050">
                <a:solidFill>
                  <a:schemeClr val="tx1"/>
                </a:solidFill>
                <a:round/>
                <a:headEnd/>
                <a:tailEnd/>
              </a:ln>
              <a:effectLst/>
            </p:spPr>
            <p:txBody>
              <a:bodyPr/>
              <a:lstStyle/>
              <a:p>
                <a:endParaRPr lang="en-US"/>
              </a:p>
            </p:txBody>
          </p:sp>
          <p:sp>
            <p:nvSpPr>
              <p:cNvPr id="69657" name="Line 25"/>
              <p:cNvSpPr>
                <a:spLocks noChangeShapeType="1"/>
              </p:cNvSpPr>
              <p:nvPr/>
            </p:nvSpPr>
            <p:spPr bwMode="auto">
              <a:xfrm rot="5400000" flipV="1">
                <a:off x="960" y="3414"/>
                <a:ext cx="288" cy="0"/>
              </a:xfrm>
              <a:prstGeom prst="line">
                <a:avLst/>
              </a:prstGeom>
              <a:noFill/>
              <a:ln w="19050">
                <a:solidFill>
                  <a:schemeClr val="tx1"/>
                </a:solidFill>
                <a:round/>
                <a:headEnd/>
                <a:tailEnd/>
              </a:ln>
              <a:effectLst/>
            </p:spPr>
            <p:txBody>
              <a:bodyPr/>
              <a:lstStyle/>
              <a:p>
                <a:endParaRPr lang="en-US"/>
              </a:p>
            </p:txBody>
          </p:sp>
          <p:sp>
            <p:nvSpPr>
              <p:cNvPr id="69658" name="Line 26"/>
              <p:cNvSpPr>
                <a:spLocks noChangeShapeType="1"/>
              </p:cNvSpPr>
              <p:nvPr/>
            </p:nvSpPr>
            <p:spPr bwMode="auto">
              <a:xfrm flipH="1">
                <a:off x="1194" y="3546"/>
                <a:ext cx="96" cy="96"/>
              </a:xfrm>
              <a:prstGeom prst="line">
                <a:avLst/>
              </a:prstGeom>
              <a:noFill/>
              <a:ln w="19050">
                <a:solidFill>
                  <a:schemeClr val="tx1"/>
                </a:solidFill>
                <a:round/>
                <a:headEnd/>
                <a:tailEnd/>
              </a:ln>
              <a:effectLst/>
            </p:spPr>
            <p:txBody>
              <a:bodyPr/>
              <a:lstStyle/>
              <a:p>
                <a:endParaRPr lang="en-US"/>
              </a:p>
            </p:txBody>
          </p:sp>
        </p:grpSp>
        <p:sp>
          <p:nvSpPr>
            <p:cNvPr id="69659" name="Oval 27"/>
            <p:cNvSpPr>
              <a:spLocks noChangeArrowheads="1"/>
            </p:cNvSpPr>
            <p:nvPr/>
          </p:nvSpPr>
          <p:spPr bwMode="auto">
            <a:xfrm>
              <a:off x="3072" y="2736"/>
              <a:ext cx="192" cy="192"/>
            </a:xfrm>
            <a:prstGeom prst="ellipse">
              <a:avLst/>
            </a:prstGeom>
            <a:solidFill>
              <a:schemeClr val="bg1"/>
            </a:solidFill>
            <a:ln w="19050">
              <a:solidFill>
                <a:schemeClr val="tx1"/>
              </a:solidFill>
              <a:round/>
              <a:headEnd/>
              <a:tailEnd/>
            </a:ln>
            <a:effectLst/>
          </p:spPr>
          <p:txBody>
            <a:bodyPr wrap="none" anchor="ctr"/>
            <a:lstStyle/>
            <a:p>
              <a:pPr algn="ctr"/>
              <a:r>
                <a:rPr lang="en-US" sz="1400"/>
                <a:t>1</a:t>
              </a:r>
            </a:p>
          </p:txBody>
        </p:sp>
        <p:sp>
          <p:nvSpPr>
            <p:cNvPr id="69660" name="Oval 28"/>
            <p:cNvSpPr>
              <a:spLocks noChangeArrowheads="1"/>
            </p:cNvSpPr>
            <p:nvPr/>
          </p:nvSpPr>
          <p:spPr bwMode="auto">
            <a:xfrm>
              <a:off x="1920" y="2736"/>
              <a:ext cx="192" cy="192"/>
            </a:xfrm>
            <a:prstGeom prst="ellipse">
              <a:avLst/>
            </a:prstGeom>
            <a:solidFill>
              <a:schemeClr val="bg1"/>
            </a:solidFill>
            <a:ln w="19050">
              <a:solidFill>
                <a:schemeClr val="tx1"/>
              </a:solidFill>
              <a:round/>
              <a:headEnd/>
              <a:tailEnd/>
            </a:ln>
            <a:effectLst/>
          </p:spPr>
          <p:txBody>
            <a:bodyPr wrap="none" anchor="ctr"/>
            <a:lstStyle/>
            <a:p>
              <a:pPr algn="ctr"/>
              <a:r>
                <a:rPr lang="en-US" sz="1400"/>
                <a:t>2</a:t>
              </a: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2" descr="http://mail.google.com/mail/?attid=0.2&amp;disp=emb&amp;view=att&amp;th=12c04d156fca6469"/>
          <p:cNvSpPr>
            <a:spLocks noChangeAspect="1" noChangeArrowheads="1"/>
          </p:cNvSpPr>
          <p:nvPr/>
        </p:nvSpPr>
        <p:spPr bwMode="auto">
          <a:xfrm>
            <a:off x="1200150" y="720330"/>
            <a:ext cx="228600" cy="228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1350"/>
          </a:p>
        </p:txBody>
      </p:sp>
      <p:sp>
        <p:nvSpPr>
          <p:cNvPr id="91139" name="Rectangle 1"/>
          <p:cNvSpPr>
            <a:spLocks noChangeArrowheads="1"/>
          </p:cNvSpPr>
          <p:nvPr/>
        </p:nvSpPr>
        <p:spPr bwMode="auto">
          <a:xfrm>
            <a:off x="1043608" y="580098"/>
            <a:ext cx="7344816"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US" altLang="en-US" sz="2800" b="1" dirty="0">
                <a:solidFill>
                  <a:srgbClr val="C00000"/>
                </a:solidFill>
                <a:latin typeface="Calibri" panose="020F0502020204030204" pitchFamily="34" charset="0"/>
                <a:cs typeface="Arial" panose="020B0604020202020204" pitchFamily="34" charset="0"/>
              </a:rPr>
              <a:t>The most fundamental theory now available is probabilistic in form, and not </a:t>
            </a:r>
            <a:r>
              <a:rPr lang="en-US" altLang="en-US" sz="2800" b="1" dirty="0" smtClean="0">
                <a:solidFill>
                  <a:srgbClr val="C00000"/>
                </a:solidFill>
                <a:latin typeface="Calibri" panose="020F0502020204030204" pitchFamily="34" charset="0"/>
                <a:cs typeface="Arial" panose="020B0604020202020204" pitchFamily="34" charset="0"/>
              </a:rPr>
              <a:t>deterministic ..</a:t>
            </a:r>
            <a:endParaRPr lang="en-IN" altLang="en-US" sz="2800" b="1" dirty="0">
              <a:solidFill>
                <a:srgbClr val="C00000"/>
              </a:solidFill>
              <a:latin typeface="Calibri" panose="020F0502020204030204" pitchFamily="34" charset="0"/>
              <a:cs typeface="Arial" panose="020B0604020202020204" pitchFamily="34" charset="0"/>
            </a:endParaRPr>
          </a:p>
          <a:p>
            <a:pPr eaLnBrk="1" hangingPunct="1">
              <a:spcBef>
                <a:spcPct val="0"/>
              </a:spcBef>
              <a:buFontTx/>
              <a:buNone/>
            </a:pPr>
            <a:r>
              <a:rPr lang="en-US" altLang="en-US" sz="2800" dirty="0">
                <a:latin typeface="Calibri" panose="020F0502020204030204" pitchFamily="34" charset="0"/>
              </a:rPr>
              <a:t> </a:t>
            </a:r>
            <a:endParaRPr lang="en-IN" altLang="en-US" sz="2800" dirty="0">
              <a:latin typeface="Calibri" panose="020F0502020204030204" pitchFamily="34" charset="0"/>
            </a:endParaRPr>
          </a:p>
          <a:p>
            <a:pPr eaLnBrk="1" hangingPunct="1">
              <a:spcBef>
                <a:spcPct val="0"/>
              </a:spcBef>
              <a:buFontTx/>
              <a:buNone/>
            </a:pPr>
            <a:r>
              <a:rPr lang="en-US" altLang="en-US" sz="2800" dirty="0">
                <a:latin typeface="Calibri" panose="020F0502020204030204" pitchFamily="34" charset="0"/>
              </a:rPr>
              <a:t>                                                        </a:t>
            </a:r>
            <a:r>
              <a:rPr lang="en-US" altLang="en-US" sz="2800" dirty="0" smtClean="0">
                <a:latin typeface="Calibri" panose="020F0502020204030204" pitchFamily="34" charset="0"/>
              </a:rPr>
              <a:t>   </a:t>
            </a:r>
            <a:r>
              <a:rPr lang="en-US" altLang="en-US" sz="2800" b="1" dirty="0" smtClean="0">
                <a:latin typeface="Calibri" panose="020F0502020204030204" pitchFamily="34" charset="0"/>
              </a:rPr>
              <a:t>  </a:t>
            </a:r>
            <a:r>
              <a:rPr lang="en-US" altLang="en-US" sz="2800" b="1" dirty="0">
                <a:latin typeface="Calibri" panose="020F0502020204030204" pitchFamily="34" charset="0"/>
              </a:rPr>
              <a:t>…David Bohm</a:t>
            </a:r>
            <a:endParaRPr lang="en-IN" altLang="en-US" sz="2800" b="1" dirty="0">
              <a:latin typeface="Calibri" panose="020F0502020204030204" pitchFamily="34" charset="0"/>
            </a:endParaRPr>
          </a:p>
        </p:txBody>
      </p:sp>
      <p:pic>
        <p:nvPicPr>
          <p:cNvPr id="91140" name="Picture 2" descr="File:David Bohm.jpg">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56401" y="3141853"/>
            <a:ext cx="1257300"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1" name="Rectangle 1"/>
          <p:cNvSpPr>
            <a:spLocks noChangeArrowheads="1"/>
          </p:cNvSpPr>
          <p:nvPr/>
        </p:nvSpPr>
        <p:spPr bwMode="auto">
          <a:xfrm>
            <a:off x="4056251" y="4942075"/>
            <a:ext cx="3915966" cy="78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pPr>
            <a:r>
              <a:rPr lang="en-IN" altLang="en-US" sz="1500" dirty="0"/>
              <a:t>David Bohm was widely considered one of the best quantum physicists of all time.</a:t>
            </a:r>
            <a:r>
              <a:rPr lang="en-US" altLang="en-US" sz="1500" dirty="0"/>
              <a:t> </a:t>
            </a:r>
            <a:endParaRPr lang="en-IN" altLang="en-US" sz="1500" dirty="0"/>
          </a:p>
        </p:txBody>
      </p:sp>
    </p:spTree>
    <p:extLst>
      <p:ext uri="{BB962C8B-B14F-4D97-AF65-F5344CB8AC3E}">
        <p14:creationId xmlns="" xmlns:p14="http://schemas.microsoft.com/office/powerpoint/2010/main" val="34079030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stretch>
            <a:fillRect/>
          </a:stretch>
        </p:blipFill>
        <p:spPr>
          <a:xfrm>
            <a:off x="2195736" y="332656"/>
            <a:ext cx="1559846" cy="2106151"/>
          </a:xfrm>
          <a:prstGeom prst="rect">
            <a:avLst/>
          </a:prstGeom>
        </p:spPr>
      </p:pic>
      <p:sp>
        <p:nvSpPr>
          <p:cNvPr id="4" name="TextBox 3"/>
          <p:cNvSpPr txBox="1"/>
          <p:nvPr/>
        </p:nvSpPr>
        <p:spPr>
          <a:xfrm rot="-120000">
            <a:off x="2645973" y="1802458"/>
            <a:ext cx="1704614" cy="338554"/>
          </a:xfrm>
          <a:prstGeom prst="rect">
            <a:avLst/>
          </a:prstGeom>
          <a:noFill/>
        </p:spPr>
        <p:txBody>
          <a:bodyPr wrap="square" rtlCol="0">
            <a:spAutoFit/>
          </a:bodyPr>
          <a:lstStyle/>
          <a:p>
            <a:r>
              <a:rPr lang="en-US" sz="1600" b="1" dirty="0">
                <a:latin typeface="Calibri" pitchFamily="34" charset="0"/>
              </a:rPr>
              <a:t>Volume III</a:t>
            </a:r>
          </a:p>
        </p:txBody>
      </p:sp>
      <p:pic>
        <p:nvPicPr>
          <p:cNvPr id="2" name="Picture 1"/>
          <p:cNvPicPr>
            <a:picLocks noChangeAspect="1"/>
          </p:cNvPicPr>
          <p:nvPr/>
        </p:nvPicPr>
        <p:blipFill>
          <a:blip r:embed="rId4" cstate="print"/>
          <a:stretch>
            <a:fillRect/>
          </a:stretch>
        </p:blipFill>
        <p:spPr>
          <a:xfrm>
            <a:off x="251520" y="404664"/>
            <a:ext cx="1259632" cy="1939989"/>
          </a:xfrm>
          <a:prstGeom prst="rect">
            <a:avLst/>
          </a:prstGeom>
        </p:spPr>
      </p:pic>
      <p:pic>
        <p:nvPicPr>
          <p:cNvPr id="6" name="Picture 5"/>
          <p:cNvPicPr>
            <a:picLocks noChangeAspect="1"/>
          </p:cNvPicPr>
          <p:nvPr/>
        </p:nvPicPr>
        <p:blipFill>
          <a:blip r:embed="rId5" cstate="print"/>
          <a:stretch>
            <a:fillRect/>
          </a:stretch>
        </p:blipFill>
        <p:spPr>
          <a:xfrm>
            <a:off x="3995936" y="404664"/>
            <a:ext cx="1823238" cy="2808012"/>
          </a:xfrm>
          <a:prstGeom prst="rect">
            <a:avLst/>
          </a:prstGeom>
        </p:spPr>
      </p:pic>
      <p:pic>
        <p:nvPicPr>
          <p:cNvPr id="8" name="Picture 1"/>
          <p:cNvPicPr>
            <a:picLocks noChangeAspect="1" noChangeArrowheads="1"/>
          </p:cNvPicPr>
          <p:nvPr/>
        </p:nvPicPr>
        <p:blipFill>
          <a:blip r:embed="rId6" cstate="print"/>
          <a:srcRect/>
          <a:stretch>
            <a:fillRect/>
          </a:stretch>
        </p:blipFill>
        <p:spPr bwMode="auto">
          <a:xfrm>
            <a:off x="6228183" y="476672"/>
            <a:ext cx="2361625" cy="2964270"/>
          </a:xfrm>
          <a:prstGeom prst="rect">
            <a:avLst/>
          </a:prstGeom>
          <a:noFill/>
          <a:ln w="9525">
            <a:noFill/>
            <a:miter lim="800000"/>
            <a:headEnd/>
            <a:tailEnd/>
          </a:ln>
        </p:spPr>
      </p:pic>
      <p:sp>
        <p:nvSpPr>
          <p:cNvPr id="9" name="TextBox 8"/>
          <p:cNvSpPr txBox="1"/>
          <p:nvPr/>
        </p:nvSpPr>
        <p:spPr>
          <a:xfrm>
            <a:off x="6228184" y="2348880"/>
            <a:ext cx="2376264" cy="1200329"/>
          </a:xfrm>
          <a:prstGeom prst="rect">
            <a:avLst/>
          </a:prstGeom>
          <a:solidFill>
            <a:schemeClr val="bg2">
              <a:lumMod val="40000"/>
              <a:lumOff val="60000"/>
            </a:schemeClr>
          </a:solidFill>
        </p:spPr>
        <p:txBody>
          <a:bodyPr wrap="square" rtlCol="0">
            <a:spAutoFit/>
          </a:bodyPr>
          <a:lstStyle/>
          <a:p>
            <a:r>
              <a:rPr lang="en-US" sz="1800" b="1" dirty="0" smtClean="0">
                <a:solidFill>
                  <a:srgbClr val="C00000"/>
                </a:solidFill>
                <a:latin typeface="Calibri" pitchFamily="34" charset="0"/>
              </a:rPr>
              <a:t>Translated by  </a:t>
            </a:r>
          </a:p>
          <a:p>
            <a:r>
              <a:rPr lang="en-US" sz="1800" b="1" dirty="0" smtClean="0">
                <a:solidFill>
                  <a:srgbClr val="C00000"/>
                </a:solidFill>
                <a:latin typeface="Calibri" pitchFamily="34" charset="0"/>
              </a:rPr>
              <a:t>Susan </a:t>
            </a:r>
            <a:r>
              <a:rPr lang="en-US" sz="1800" b="1" dirty="0" err="1" smtClean="0">
                <a:solidFill>
                  <a:srgbClr val="C00000"/>
                </a:solidFill>
                <a:latin typeface="Calibri" pitchFamily="34" charset="0"/>
              </a:rPr>
              <a:t>Hemley</a:t>
            </a:r>
            <a:endParaRPr lang="en-US" sz="1800" b="1" dirty="0" smtClean="0">
              <a:solidFill>
                <a:srgbClr val="C00000"/>
              </a:solidFill>
              <a:latin typeface="Calibri" pitchFamily="34" charset="0"/>
            </a:endParaRPr>
          </a:p>
          <a:p>
            <a:r>
              <a:rPr lang="en-US" sz="1800" b="1" dirty="0" smtClean="0">
                <a:solidFill>
                  <a:srgbClr val="C00000"/>
                </a:solidFill>
                <a:latin typeface="Calibri" pitchFamily="34" charset="0"/>
              </a:rPr>
              <a:t>Nicole </a:t>
            </a:r>
            <a:r>
              <a:rPr lang="en-US" sz="1800" b="1" dirty="0" err="1" smtClean="0">
                <a:solidFill>
                  <a:srgbClr val="C00000"/>
                </a:solidFill>
                <a:latin typeface="Calibri" pitchFamily="34" charset="0"/>
              </a:rPr>
              <a:t>Ostrowsky</a:t>
            </a:r>
            <a:endParaRPr lang="en-US" sz="1800" b="1" dirty="0" smtClean="0">
              <a:solidFill>
                <a:srgbClr val="C00000"/>
              </a:solidFill>
              <a:latin typeface="Calibri" pitchFamily="34" charset="0"/>
            </a:endParaRPr>
          </a:p>
          <a:p>
            <a:r>
              <a:rPr lang="en-US" sz="1800" b="1" dirty="0" smtClean="0">
                <a:solidFill>
                  <a:srgbClr val="C00000"/>
                </a:solidFill>
                <a:latin typeface="Calibri" pitchFamily="34" charset="0"/>
              </a:rPr>
              <a:t>&amp; Dan </a:t>
            </a:r>
            <a:r>
              <a:rPr lang="en-US" sz="1800" b="1" dirty="0" err="1" smtClean="0">
                <a:solidFill>
                  <a:srgbClr val="C00000"/>
                </a:solidFill>
                <a:latin typeface="Calibri" pitchFamily="34" charset="0"/>
              </a:rPr>
              <a:t>Ostrowsky</a:t>
            </a:r>
            <a:endParaRPr lang="en-US" sz="1800" b="1" dirty="0" smtClean="0">
              <a:solidFill>
                <a:srgbClr val="C00000"/>
              </a:solidFill>
              <a:latin typeface="Calibri" pitchFamily="34" charset="0"/>
            </a:endParaRPr>
          </a:p>
        </p:txBody>
      </p:sp>
      <p:pic>
        <p:nvPicPr>
          <p:cNvPr id="464898" name="Picture 2" descr="Dirac and Feynman"/>
          <p:cNvPicPr>
            <a:picLocks noChangeAspect="1" noChangeArrowheads="1"/>
          </p:cNvPicPr>
          <p:nvPr/>
        </p:nvPicPr>
        <p:blipFill>
          <a:blip r:embed="rId7" cstate="print"/>
          <a:srcRect t="10417"/>
          <a:stretch>
            <a:fillRect/>
          </a:stretch>
        </p:blipFill>
        <p:spPr bwMode="auto">
          <a:xfrm>
            <a:off x="211356" y="4221088"/>
            <a:ext cx="3066175" cy="2636913"/>
          </a:xfrm>
          <a:prstGeom prst="rect">
            <a:avLst/>
          </a:prstGeom>
          <a:noFill/>
        </p:spPr>
      </p:pic>
      <p:sp>
        <p:nvSpPr>
          <p:cNvPr id="11" name="Rectangle 10"/>
          <p:cNvSpPr/>
          <p:nvPr/>
        </p:nvSpPr>
        <p:spPr>
          <a:xfrm>
            <a:off x="0" y="2204864"/>
            <a:ext cx="4355976" cy="1938992"/>
          </a:xfrm>
          <a:prstGeom prst="rect">
            <a:avLst/>
          </a:prstGeom>
        </p:spPr>
        <p:txBody>
          <a:bodyPr wrap="square">
            <a:spAutoFit/>
          </a:bodyPr>
          <a:lstStyle/>
          <a:p>
            <a:r>
              <a:rPr lang="en-US" b="1" dirty="0" smtClean="0">
                <a:latin typeface="Calibri" pitchFamily="34" charset="0"/>
              </a:rPr>
              <a:t>Dirac wanted to understand physics by constructing mathematics, while Feynman started from what he observed in the real world</a:t>
            </a:r>
            <a:r>
              <a:rPr lang="en-US" b="1" dirty="0" smtClean="0">
                <a:solidFill>
                  <a:srgbClr val="C00000"/>
                </a:solidFill>
                <a:latin typeface="Calibri" pitchFamily="34" charset="0"/>
              </a:rPr>
              <a:t>. </a:t>
            </a:r>
            <a:endParaRPr lang="en-US" b="1" dirty="0">
              <a:solidFill>
                <a:srgbClr val="C00000"/>
              </a:solidFill>
              <a:latin typeface="Calibri" pitchFamily="34" charset="0"/>
            </a:endParaRPr>
          </a:p>
        </p:txBody>
      </p:sp>
      <p:pic>
        <p:nvPicPr>
          <p:cNvPr id="12" name="Picture 2" descr="images of Steven Chu, Claude Cohen-Tannoudji and William D. Phillips receiving the Nobel prize এর ছবির ফলাফল"/>
          <p:cNvPicPr>
            <a:picLocks noChangeAspect="1" noChangeArrowheads="1"/>
          </p:cNvPicPr>
          <p:nvPr/>
        </p:nvPicPr>
        <p:blipFill>
          <a:blip r:embed="rId8" cstate="print"/>
          <a:srcRect t="4167" b="2083"/>
          <a:stretch>
            <a:fillRect/>
          </a:stretch>
        </p:blipFill>
        <p:spPr bwMode="auto">
          <a:xfrm>
            <a:off x="5868144" y="4005064"/>
            <a:ext cx="1593769" cy="2348880"/>
          </a:xfrm>
          <a:prstGeom prst="rect">
            <a:avLst/>
          </a:prstGeom>
          <a:noFill/>
        </p:spPr>
      </p:pic>
      <p:pic>
        <p:nvPicPr>
          <p:cNvPr id="464900" name="Picture 4" descr="David Bohm and The Holographic Universe:"/>
          <p:cNvPicPr>
            <a:picLocks noChangeAspect="1" noChangeArrowheads="1"/>
          </p:cNvPicPr>
          <p:nvPr/>
        </p:nvPicPr>
        <p:blipFill>
          <a:blip r:embed="rId9" cstate="print"/>
          <a:srcRect/>
          <a:stretch>
            <a:fillRect/>
          </a:stretch>
        </p:blipFill>
        <p:spPr bwMode="auto">
          <a:xfrm>
            <a:off x="3995936" y="3284984"/>
            <a:ext cx="1861129" cy="1209734"/>
          </a:xfrm>
          <a:prstGeom prst="rect">
            <a:avLst/>
          </a:prstGeom>
          <a:noFill/>
        </p:spPr>
      </p:pic>
      <p:pic>
        <p:nvPicPr>
          <p:cNvPr id="13" name="Picture 2"/>
          <p:cNvPicPr>
            <a:picLocks noChangeAspect="1" noChangeArrowheads="1"/>
          </p:cNvPicPr>
          <p:nvPr/>
        </p:nvPicPr>
        <p:blipFill>
          <a:blip r:embed="rId10" cstate="print"/>
          <a:srcRect l="6165" t="6814" r="39136"/>
          <a:stretch>
            <a:fillRect/>
          </a:stretch>
        </p:blipFill>
        <p:spPr bwMode="auto">
          <a:xfrm>
            <a:off x="7308304" y="4005356"/>
            <a:ext cx="1689189" cy="2377440"/>
          </a:xfrm>
          <a:prstGeom prst="rect">
            <a:avLst/>
          </a:prstGeom>
          <a:noFill/>
          <a:ln w="9525">
            <a:noFill/>
            <a:miter lim="800000"/>
            <a:headEnd/>
            <a:tailEnd/>
          </a:ln>
          <a:effectLst/>
        </p:spPr>
      </p:pic>
      <p:sp>
        <p:nvSpPr>
          <p:cNvPr id="14" name="TextBox 1"/>
          <p:cNvSpPr txBox="1">
            <a:spLocks noChangeArrowheads="1"/>
          </p:cNvSpPr>
          <p:nvPr/>
        </p:nvSpPr>
        <p:spPr bwMode="auto">
          <a:xfrm>
            <a:off x="0" y="-243408"/>
            <a:ext cx="6696744" cy="754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Times New Roman" panose="02020603050405020304" pitchFamily="18" charset="0"/>
              </a:defRPr>
            </a:lvl9pPr>
          </a:lstStyle>
          <a:p>
            <a:pPr eaLnBrk="1" hangingPunct="1">
              <a:lnSpc>
                <a:spcPct val="150000"/>
              </a:lnSpc>
              <a:spcBef>
                <a:spcPct val="0"/>
              </a:spcBef>
              <a:buFontTx/>
              <a:buNone/>
            </a:pPr>
            <a:r>
              <a:rPr lang="en-US" altLang="en-US" b="1" dirty="0" smtClean="0">
                <a:solidFill>
                  <a:srgbClr val="C00000"/>
                </a:solidFill>
                <a:latin typeface="Calibri" panose="020F0502020204030204" pitchFamily="34" charset="0"/>
              </a:rPr>
              <a:t>Reference books:</a:t>
            </a:r>
            <a:endParaRPr lang="en-US" altLang="en-US" b="1" dirty="0">
              <a:solidFill>
                <a:srgbClr val="C00000"/>
              </a:solidFill>
              <a:latin typeface="Calibri" panose="020F0502020204030204" pitchFamily="34" charset="0"/>
            </a:endParaRPr>
          </a:p>
        </p:txBody>
      </p:sp>
      <p:sp>
        <p:nvSpPr>
          <p:cNvPr id="15" name="TextBox 14"/>
          <p:cNvSpPr txBox="1"/>
          <p:nvPr/>
        </p:nvSpPr>
        <p:spPr>
          <a:xfrm>
            <a:off x="3347864" y="6150114"/>
            <a:ext cx="2088232" cy="707886"/>
          </a:xfrm>
          <a:prstGeom prst="rect">
            <a:avLst/>
          </a:prstGeom>
          <a:noFill/>
        </p:spPr>
        <p:txBody>
          <a:bodyPr wrap="square" rtlCol="0">
            <a:spAutoFit/>
          </a:bodyPr>
          <a:lstStyle/>
          <a:p>
            <a:r>
              <a:rPr lang="en-US" sz="2000" b="1" dirty="0" smtClean="0">
                <a:latin typeface="Calibri" pitchFamily="34" charset="0"/>
              </a:rPr>
              <a:t>Photo by </a:t>
            </a:r>
            <a:r>
              <a:rPr lang="en-US" sz="2000" dirty="0" err="1" smtClean="0">
                <a:latin typeface="Calibri" pitchFamily="34" charset="0"/>
              </a:rPr>
              <a:t>Marek</a:t>
            </a:r>
            <a:r>
              <a:rPr lang="en-US" sz="2000" dirty="0" smtClean="0">
                <a:latin typeface="Calibri" pitchFamily="34" charset="0"/>
              </a:rPr>
              <a:t> </a:t>
            </a:r>
            <a:r>
              <a:rPr lang="en-US" sz="2000" dirty="0" err="1" smtClean="0">
                <a:latin typeface="Calibri" pitchFamily="34" charset="0"/>
              </a:rPr>
              <a:t>Holzman</a:t>
            </a:r>
            <a:endParaRPr lang="en-US" sz="2000" dirty="0">
              <a:latin typeface="Calibri" pitchFamily="34" charset="0"/>
            </a:endParaRPr>
          </a:p>
        </p:txBody>
      </p:sp>
    </p:spTree>
    <p:extLst>
      <p:ext uri="{BB962C8B-B14F-4D97-AF65-F5344CB8AC3E}">
        <p14:creationId xmlns:p14="http://schemas.microsoft.com/office/powerpoint/2010/main" xmlns="" val="196421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4898"/>
                                        </p:tgtEl>
                                        <p:attrNameLst>
                                          <p:attrName>style.visibility</p:attrName>
                                        </p:attrNameLst>
                                      </p:cBhvr>
                                      <p:to>
                                        <p:strVal val="visible"/>
                                      </p:to>
                                    </p:set>
                                    <p:anim calcmode="lin" valueType="num">
                                      <p:cBhvr additive="base">
                                        <p:cTn id="7" dur="500" fill="hold"/>
                                        <p:tgtEl>
                                          <p:spTgt spid="464898"/>
                                        </p:tgtEl>
                                        <p:attrNameLst>
                                          <p:attrName>ppt_x</p:attrName>
                                        </p:attrNameLst>
                                      </p:cBhvr>
                                      <p:tavLst>
                                        <p:tav tm="0">
                                          <p:val>
                                            <p:strVal val="#ppt_x"/>
                                          </p:val>
                                        </p:tav>
                                        <p:tav tm="100000">
                                          <p:val>
                                            <p:strVal val="#ppt_x"/>
                                          </p:val>
                                        </p:tav>
                                      </p:tavLst>
                                    </p:anim>
                                    <p:anim calcmode="lin" valueType="num">
                                      <p:cBhvr additive="base">
                                        <p:cTn id="8" dur="500" fill="hold"/>
                                        <p:tgtEl>
                                          <p:spTgt spid="46489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64900"/>
                                        </p:tgtEl>
                                        <p:attrNameLst>
                                          <p:attrName>style.visibility</p:attrName>
                                        </p:attrNameLst>
                                      </p:cBhvr>
                                      <p:to>
                                        <p:strVal val="visible"/>
                                      </p:to>
                                    </p:set>
                                    <p:anim calcmode="lin" valueType="num">
                                      <p:cBhvr additive="base">
                                        <p:cTn id="11" dur="500" fill="hold"/>
                                        <p:tgtEl>
                                          <p:spTgt spid="464900"/>
                                        </p:tgtEl>
                                        <p:attrNameLst>
                                          <p:attrName>ppt_x</p:attrName>
                                        </p:attrNameLst>
                                      </p:cBhvr>
                                      <p:tavLst>
                                        <p:tav tm="0">
                                          <p:val>
                                            <p:strVal val="#ppt_x"/>
                                          </p:val>
                                        </p:tav>
                                        <p:tav tm="100000">
                                          <p:val>
                                            <p:strVal val="#ppt_x"/>
                                          </p:val>
                                        </p:tav>
                                      </p:tavLst>
                                    </p:anim>
                                    <p:anim calcmode="lin" valueType="num">
                                      <p:cBhvr additive="base">
                                        <p:cTn id="12" dur="500" fill="hold"/>
                                        <p:tgtEl>
                                          <p:spTgt spid="46490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6988" y="4892966"/>
            <a:ext cx="3530916" cy="1569660"/>
          </a:xfrm>
          <a:prstGeom prst="rect">
            <a:avLst/>
          </a:prstGeom>
          <a:solidFill>
            <a:schemeClr val="tx1"/>
          </a:solidFill>
        </p:spPr>
        <p:txBody>
          <a:bodyPr wrap="square" rtlCol="0">
            <a:spAutoFit/>
          </a:bodyPr>
          <a:lstStyle/>
          <a:p>
            <a:r>
              <a:rPr lang="en-US" b="1" dirty="0" smtClean="0">
                <a:solidFill>
                  <a:schemeClr val="bg1"/>
                </a:solidFill>
                <a:latin typeface="Calibri" pitchFamily="34" charset="0"/>
              </a:rPr>
              <a:t>OPTICS, 8</a:t>
            </a:r>
            <a:r>
              <a:rPr lang="en-US" b="1" baseline="30000" dirty="0" smtClean="0">
                <a:solidFill>
                  <a:schemeClr val="bg1"/>
                </a:solidFill>
                <a:latin typeface="Calibri" pitchFamily="34" charset="0"/>
              </a:rPr>
              <a:t>th</a:t>
            </a:r>
            <a:r>
              <a:rPr lang="en-US" b="1" dirty="0" smtClean="0">
                <a:solidFill>
                  <a:schemeClr val="bg1"/>
                </a:solidFill>
                <a:latin typeface="Calibri" pitchFamily="34" charset="0"/>
              </a:rPr>
              <a:t> Edition (2024) </a:t>
            </a:r>
            <a:r>
              <a:rPr lang="en-US" b="1" dirty="0" err="1" smtClean="0">
                <a:solidFill>
                  <a:schemeClr val="bg1"/>
                </a:solidFill>
                <a:latin typeface="Calibri" pitchFamily="34" charset="0"/>
              </a:rPr>
              <a:t>Ajoy</a:t>
            </a:r>
            <a:r>
              <a:rPr lang="en-US" b="1" dirty="0" smtClean="0">
                <a:solidFill>
                  <a:schemeClr val="bg1"/>
                </a:solidFill>
                <a:latin typeface="Calibri" pitchFamily="34" charset="0"/>
              </a:rPr>
              <a:t> </a:t>
            </a:r>
            <a:r>
              <a:rPr lang="en-US" b="1" dirty="0" err="1" smtClean="0">
                <a:solidFill>
                  <a:schemeClr val="bg1"/>
                </a:solidFill>
                <a:latin typeface="Calibri" pitchFamily="34" charset="0"/>
              </a:rPr>
              <a:t>Ghatak</a:t>
            </a:r>
            <a:r>
              <a:rPr lang="en-US" b="1" dirty="0" smtClean="0">
                <a:solidFill>
                  <a:schemeClr val="bg1"/>
                </a:solidFill>
                <a:latin typeface="Calibri" pitchFamily="34" charset="0"/>
              </a:rPr>
              <a:t>,</a:t>
            </a:r>
          </a:p>
          <a:p>
            <a:r>
              <a:rPr lang="en-US" b="1" dirty="0" smtClean="0">
                <a:solidFill>
                  <a:schemeClr val="bg1"/>
                </a:solidFill>
                <a:latin typeface="Calibri" pitchFamily="34" charset="0"/>
              </a:rPr>
              <a:t>McGraw-Hill Education (India)</a:t>
            </a:r>
            <a:endParaRPr lang="en-US" b="1" dirty="0">
              <a:solidFill>
                <a:schemeClr val="bg1"/>
              </a:solidFill>
              <a:latin typeface="Calibri" pitchFamily="34" charset="0"/>
            </a:endParaRPr>
          </a:p>
        </p:txBody>
      </p:sp>
      <p:sp>
        <p:nvSpPr>
          <p:cNvPr id="8" name="TextBox 7"/>
          <p:cNvSpPr txBox="1"/>
          <p:nvPr/>
        </p:nvSpPr>
        <p:spPr>
          <a:xfrm>
            <a:off x="107504" y="116632"/>
            <a:ext cx="7416824" cy="646331"/>
          </a:xfrm>
          <a:prstGeom prst="rect">
            <a:avLst/>
          </a:prstGeom>
          <a:noFill/>
        </p:spPr>
        <p:txBody>
          <a:bodyPr wrap="square" rtlCol="0">
            <a:spAutoFit/>
          </a:bodyPr>
          <a:lstStyle/>
          <a:p>
            <a:r>
              <a:rPr lang="en-US" sz="3600" b="1" dirty="0" smtClean="0">
                <a:solidFill>
                  <a:srgbClr val="C00000"/>
                </a:solidFill>
                <a:latin typeface="Calibri" pitchFamily="34" charset="0"/>
              </a:rPr>
              <a:t>Whatever I have said today is given in</a:t>
            </a:r>
            <a:endParaRPr lang="en-US" sz="3600" b="1" dirty="0">
              <a:solidFill>
                <a:srgbClr val="C00000"/>
              </a:solidFill>
              <a:latin typeface="Calibri" pitchFamily="34" charset="0"/>
            </a:endParaRPr>
          </a:p>
        </p:txBody>
      </p:sp>
      <p:pic>
        <p:nvPicPr>
          <p:cNvPr id="10" name="Picture 2"/>
          <p:cNvPicPr>
            <a:picLocks noChangeAspect="1" noChangeArrowheads="1"/>
          </p:cNvPicPr>
          <p:nvPr/>
        </p:nvPicPr>
        <p:blipFill>
          <a:blip r:embed="rId3" cstate="print"/>
          <a:srcRect l="56925" t="17500" r="6325" b="11250"/>
          <a:stretch>
            <a:fillRect/>
          </a:stretch>
        </p:blipFill>
        <p:spPr bwMode="auto">
          <a:xfrm>
            <a:off x="179512" y="764704"/>
            <a:ext cx="3528392" cy="4080950"/>
          </a:xfrm>
          <a:prstGeom prst="rect">
            <a:avLst/>
          </a:prstGeom>
          <a:noFill/>
          <a:ln w="9525">
            <a:noFill/>
            <a:miter lim="800000"/>
            <a:headEnd/>
            <a:tailEnd/>
          </a:ln>
        </p:spPr>
      </p:pic>
    </p:spTree>
    <p:extLst>
      <p:ext uri="{BB962C8B-B14F-4D97-AF65-F5344CB8AC3E}">
        <p14:creationId xmlns="" xmlns:p14="http://schemas.microsoft.com/office/powerpoint/2010/main" val="17037519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45681" t="23750" r="24597" b="8750"/>
          <a:stretch>
            <a:fillRect/>
          </a:stretch>
        </p:blipFill>
        <p:spPr bwMode="auto">
          <a:xfrm>
            <a:off x="0" y="0"/>
            <a:ext cx="2699792" cy="3250501"/>
          </a:xfrm>
          <a:prstGeom prst="rect">
            <a:avLst/>
          </a:prstGeom>
          <a:noFill/>
          <a:ln w="9525">
            <a:noFill/>
            <a:miter lim="800000"/>
            <a:headEnd/>
            <a:tailEnd/>
          </a:ln>
        </p:spPr>
      </p:pic>
      <p:sp>
        <p:nvSpPr>
          <p:cNvPr id="3" name="TextBox 2"/>
          <p:cNvSpPr txBox="1"/>
          <p:nvPr/>
        </p:nvSpPr>
        <p:spPr>
          <a:xfrm>
            <a:off x="467544" y="3573016"/>
            <a:ext cx="8676456" cy="1446550"/>
          </a:xfrm>
          <a:prstGeom prst="rect">
            <a:avLst/>
          </a:prstGeom>
          <a:noFill/>
        </p:spPr>
        <p:txBody>
          <a:bodyPr wrap="square" rtlCol="0">
            <a:spAutoFit/>
          </a:bodyPr>
          <a:lstStyle/>
          <a:p>
            <a:pPr algn="ctr"/>
            <a:r>
              <a:rPr lang="en-US" altLang="en-US" sz="4400" b="1" i="1" dirty="0" smtClean="0">
                <a:solidFill>
                  <a:srgbClr val="C00000"/>
                </a:solidFill>
                <a:latin typeface="Calibri" panose="020F0502020204030204" pitchFamily="34" charset="0"/>
              </a:rPr>
              <a:t>Many thanks for your attention</a:t>
            </a:r>
            <a:endParaRPr lang="en-US" altLang="en-US" sz="4400" b="1" dirty="0" smtClean="0">
              <a:solidFill>
                <a:srgbClr val="C00000"/>
              </a:solidFill>
              <a:latin typeface="Calibri" panose="020F0502020204030204" pitchFamily="34" charset="0"/>
            </a:endParaRPr>
          </a:p>
          <a:p>
            <a:endParaRPr lang="en-US" altLang="en-US" sz="4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1"/>
          <p:cNvSpPr txBox="1">
            <a:spLocks noChangeArrowheads="1"/>
          </p:cNvSpPr>
          <p:nvPr/>
        </p:nvSpPr>
        <p:spPr bwMode="auto">
          <a:xfrm>
            <a:off x="1143000" y="2953941"/>
            <a:ext cx="6858000" cy="915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000" b="1" i="1" dirty="0">
                <a:solidFill>
                  <a:srgbClr val="C00000"/>
                </a:solidFill>
                <a:latin typeface="Calibri" panose="020F0502020204030204" pitchFamily="34" charset="0"/>
              </a:rPr>
              <a:t>Many thanks for your attention</a:t>
            </a:r>
            <a:endParaRPr lang="en-US" altLang="en-US" sz="4000" b="1" dirty="0">
              <a:solidFill>
                <a:srgbClr val="C00000"/>
              </a:solidFill>
              <a:latin typeface="Calibri" panose="020F0502020204030204" pitchFamily="34" charset="0"/>
            </a:endParaRPr>
          </a:p>
          <a:p>
            <a:pPr>
              <a:spcBef>
                <a:spcPct val="0"/>
              </a:spcBef>
              <a:buFontTx/>
              <a:buNone/>
            </a:pPr>
            <a:endParaRPr lang="en-US" altLang="en-US" sz="1350" dirty="0"/>
          </a:p>
        </p:txBody>
      </p:sp>
    </p:spTree>
    <p:extLst>
      <p:ext uri="{BB962C8B-B14F-4D97-AF65-F5344CB8AC3E}">
        <p14:creationId xmlns:p14="http://schemas.microsoft.com/office/powerpoint/2010/main" xmlns="" val="26998383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45681" t="23750" r="24597" b="8750"/>
          <a:stretch>
            <a:fillRect/>
          </a:stretch>
        </p:blipFill>
        <p:spPr bwMode="auto">
          <a:xfrm>
            <a:off x="0" y="0"/>
            <a:ext cx="2020415" cy="2432543"/>
          </a:xfrm>
          <a:prstGeom prst="rect">
            <a:avLst/>
          </a:prstGeom>
          <a:noFill/>
          <a:ln w="9525">
            <a:noFill/>
            <a:miter lim="800000"/>
            <a:headEnd/>
            <a:tailEnd/>
          </a:ln>
        </p:spPr>
      </p:pic>
      <p:sp>
        <p:nvSpPr>
          <p:cNvPr id="3" name="TextBox 2"/>
          <p:cNvSpPr txBox="1"/>
          <p:nvPr/>
        </p:nvSpPr>
        <p:spPr>
          <a:xfrm>
            <a:off x="467544" y="2420888"/>
            <a:ext cx="8676456" cy="3970318"/>
          </a:xfrm>
          <a:prstGeom prst="rect">
            <a:avLst/>
          </a:prstGeom>
          <a:noFill/>
        </p:spPr>
        <p:txBody>
          <a:bodyPr wrap="square" rtlCol="0">
            <a:spAutoFit/>
          </a:bodyPr>
          <a:lstStyle/>
          <a:p>
            <a:r>
              <a:rPr lang="en-US" sz="2800" b="1" dirty="0" smtClean="0">
                <a:latin typeface="Calibri" pitchFamily="34" charset="0"/>
              </a:rPr>
              <a:t>The Aurora can be seen near the north and south poles; The colors are caused by the following process: charged particles (emitted by the sun and trapped in the magnetic field near the poles)  collide with the atoms and molecules in our atmosphere and the excited atoms and molecules emit light which result in the beautiful display of colors. The green color is primarily due to excitation of oxygen atoms while the purple or pink are caused by excitation of nitrogen atoms.</a:t>
            </a:r>
            <a:endParaRPr lang="en-US" sz="2800" b="1" dirty="0">
              <a:latin typeface="Calibri" pitchFamily="34" charset="0"/>
            </a:endParaRPr>
          </a:p>
        </p:txBody>
      </p:sp>
      <p:sp>
        <p:nvSpPr>
          <p:cNvPr id="5" name="TextBox 4"/>
          <p:cNvSpPr txBox="1"/>
          <p:nvPr/>
        </p:nvSpPr>
        <p:spPr>
          <a:xfrm>
            <a:off x="2195736" y="404664"/>
            <a:ext cx="6552728" cy="1384995"/>
          </a:xfrm>
          <a:prstGeom prst="rect">
            <a:avLst/>
          </a:prstGeom>
          <a:noFill/>
        </p:spPr>
        <p:txBody>
          <a:bodyPr wrap="square" rtlCol="0">
            <a:spAutoFit/>
          </a:bodyPr>
          <a:lstStyle/>
          <a:p>
            <a:r>
              <a:rPr lang="en-US" sz="2800" b="1" dirty="0" smtClean="0">
                <a:latin typeface="Calibri" pitchFamily="34" charset="0"/>
              </a:rPr>
              <a:t>The spectacular  display of colors in the northern and in the southern hemispheres are called “Aurora Borealis”</a:t>
            </a:r>
            <a:endParaRPr lang="en-US" sz="2800" b="1" dirty="0">
              <a:latin typeface="Calibri"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images-na.ssl-images-amazon.com/images/I/41ZuQbIoorL._SX331_BO1,204,203,200_.jpg"/>
          <p:cNvPicPr>
            <a:picLocks noChangeAspect="1" noChangeArrowheads="1"/>
          </p:cNvPicPr>
          <p:nvPr/>
        </p:nvPicPr>
        <p:blipFill>
          <a:blip r:embed="rId2" cstate="print"/>
          <a:srcRect b="3848"/>
          <a:stretch>
            <a:fillRect/>
          </a:stretch>
        </p:blipFill>
        <p:spPr bwMode="auto">
          <a:xfrm>
            <a:off x="323528" y="1340768"/>
            <a:ext cx="3899415" cy="4915860"/>
          </a:xfrm>
          <a:prstGeom prst="rect">
            <a:avLst/>
          </a:prstGeom>
          <a:noFill/>
        </p:spPr>
      </p:pic>
      <p:sp>
        <p:nvSpPr>
          <p:cNvPr id="7" name="TextBox 1"/>
          <p:cNvSpPr txBox="1">
            <a:spLocks noChangeArrowheads="1"/>
          </p:cNvSpPr>
          <p:nvPr/>
        </p:nvSpPr>
        <p:spPr bwMode="auto">
          <a:xfrm>
            <a:off x="4355976" y="4365104"/>
            <a:ext cx="3960440" cy="1908215"/>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sz="2400" b="1" dirty="0" smtClean="0">
                <a:solidFill>
                  <a:schemeClr val="bg1"/>
                </a:solidFill>
              </a:rPr>
              <a:t>QUANTUM MECHANICS: Theory &amp; Applications</a:t>
            </a:r>
            <a:r>
              <a:rPr lang="en-US" sz="2400" dirty="0" smtClean="0">
                <a:solidFill>
                  <a:schemeClr val="bg1"/>
                </a:solidFill>
              </a:rPr>
              <a:t>, (2019), </a:t>
            </a:r>
            <a:r>
              <a:rPr lang="en-US" sz="2400" b="1" dirty="0" smtClean="0">
                <a:solidFill>
                  <a:schemeClr val="bg1"/>
                </a:solidFill>
              </a:rPr>
              <a:t>6</a:t>
            </a:r>
            <a:r>
              <a:rPr lang="en-US" sz="2400" b="1" baseline="30000" dirty="0" smtClean="0">
                <a:solidFill>
                  <a:schemeClr val="bg1"/>
                </a:solidFill>
              </a:rPr>
              <a:t>th</a:t>
            </a:r>
            <a:r>
              <a:rPr lang="en-US" sz="2400" b="1" dirty="0" smtClean="0">
                <a:solidFill>
                  <a:schemeClr val="bg1"/>
                </a:solidFill>
              </a:rPr>
              <a:t> Edition</a:t>
            </a:r>
            <a:r>
              <a:rPr lang="en-US" sz="2400" dirty="0" smtClean="0">
                <a:solidFill>
                  <a:schemeClr val="bg1"/>
                </a:solidFill>
              </a:rPr>
              <a:t>, </a:t>
            </a:r>
            <a:r>
              <a:rPr lang="en-US" sz="2400" dirty="0" err="1" smtClean="0">
                <a:solidFill>
                  <a:schemeClr val="bg1"/>
                </a:solidFill>
              </a:rPr>
              <a:t>Ajoy</a:t>
            </a:r>
            <a:r>
              <a:rPr lang="en-US" sz="2400" dirty="0" smtClean="0">
                <a:solidFill>
                  <a:schemeClr val="bg1"/>
                </a:solidFill>
              </a:rPr>
              <a:t> </a:t>
            </a:r>
            <a:r>
              <a:rPr lang="en-US" sz="2400" dirty="0" err="1" smtClean="0">
                <a:solidFill>
                  <a:schemeClr val="bg1"/>
                </a:solidFill>
              </a:rPr>
              <a:t>Ghatak</a:t>
            </a:r>
            <a:r>
              <a:rPr lang="en-US" sz="2400" dirty="0" smtClean="0">
                <a:solidFill>
                  <a:schemeClr val="bg1"/>
                </a:solidFill>
              </a:rPr>
              <a:t> and S. </a:t>
            </a:r>
            <a:r>
              <a:rPr lang="en-US" sz="2400" dirty="0" err="1" smtClean="0">
                <a:solidFill>
                  <a:schemeClr val="bg1"/>
                </a:solidFill>
              </a:rPr>
              <a:t>Lokanathan</a:t>
            </a:r>
            <a:r>
              <a:rPr lang="en-US" sz="2400" dirty="0" smtClean="0">
                <a:solidFill>
                  <a:schemeClr val="bg1"/>
                </a:solidFill>
              </a:rPr>
              <a:t>, </a:t>
            </a:r>
            <a:r>
              <a:rPr lang="en-US" sz="2200" dirty="0" err="1" smtClean="0">
                <a:solidFill>
                  <a:schemeClr val="bg1"/>
                </a:solidFill>
              </a:rPr>
              <a:t>Laxmi</a:t>
            </a:r>
            <a:r>
              <a:rPr lang="en-US" sz="2200" dirty="0" smtClean="0">
                <a:solidFill>
                  <a:schemeClr val="bg1"/>
                </a:solidFill>
              </a:rPr>
              <a:t> Publications, Delhi. </a:t>
            </a:r>
          </a:p>
        </p:txBody>
      </p:sp>
      <p:sp>
        <p:nvSpPr>
          <p:cNvPr id="8" name="TextBox 7"/>
          <p:cNvSpPr txBox="1"/>
          <p:nvPr/>
        </p:nvSpPr>
        <p:spPr>
          <a:xfrm>
            <a:off x="179512" y="188640"/>
            <a:ext cx="7992888" cy="1200329"/>
          </a:xfrm>
          <a:prstGeom prst="rect">
            <a:avLst/>
          </a:prstGeom>
          <a:noFill/>
        </p:spPr>
        <p:txBody>
          <a:bodyPr wrap="square" rtlCol="0">
            <a:spAutoFit/>
          </a:bodyPr>
          <a:lstStyle/>
          <a:p>
            <a:r>
              <a:rPr lang="en-US" sz="3600" b="1" dirty="0" smtClean="0">
                <a:solidFill>
                  <a:srgbClr val="C00000"/>
                </a:solidFill>
                <a:latin typeface="Calibri" pitchFamily="34" charset="0"/>
              </a:rPr>
              <a:t>I have discussed the Stern </a:t>
            </a:r>
            <a:r>
              <a:rPr lang="en-US" sz="3600" b="1" dirty="0" err="1" smtClean="0">
                <a:solidFill>
                  <a:srgbClr val="C00000"/>
                </a:solidFill>
                <a:latin typeface="Calibri" pitchFamily="34" charset="0"/>
              </a:rPr>
              <a:t>Gerlach</a:t>
            </a:r>
            <a:r>
              <a:rPr lang="en-US" sz="3600" b="1" dirty="0" smtClean="0">
                <a:solidFill>
                  <a:srgbClr val="C00000"/>
                </a:solidFill>
                <a:latin typeface="Calibri" pitchFamily="34" charset="0"/>
              </a:rPr>
              <a:t> experiment in great detail in this book</a:t>
            </a:r>
            <a:endParaRPr lang="en-US" sz="3600" b="1" dirty="0">
              <a:solidFill>
                <a:srgbClr val="C00000"/>
              </a:solidFill>
              <a:latin typeface="Calibri" pitchFamily="34" charset="0"/>
            </a:endParaRPr>
          </a:p>
        </p:txBody>
      </p:sp>
    </p:spTree>
    <p:extLst>
      <p:ext uri="{BB962C8B-B14F-4D97-AF65-F5344CB8AC3E}">
        <p14:creationId xmlns="" xmlns:p14="http://schemas.microsoft.com/office/powerpoint/2010/main" val="17037519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88169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8816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6" descr="https://encrypted-tbn3.gstatic.com/images?q=tbn:ANd9GcR3XpP06wbSr1ZboK3-PlufCCxWjEPEBxQkKfCzGe8FmhAqbuhvE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59632" y="332656"/>
            <a:ext cx="1813527" cy="2420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1115616" y="2564904"/>
            <a:ext cx="5832648" cy="3970318"/>
          </a:xfrm>
          <a:prstGeom prst="rect">
            <a:avLst/>
          </a:prstGeom>
          <a:solidFill>
            <a:schemeClr val="bg1"/>
          </a:solidFill>
          <a:ln w="9525">
            <a:noFill/>
            <a:miter lim="800000"/>
            <a:headEnd/>
            <a:tailEnd/>
          </a:ln>
        </p:spPr>
        <p:txBody>
          <a:bodyPr wrap="square">
            <a:spAutoFit/>
          </a:bodyPr>
          <a:lstStyle/>
          <a:p>
            <a:pPr>
              <a:lnSpc>
                <a:spcPct val="150000"/>
              </a:lnSpc>
              <a:spcBef>
                <a:spcPct val="50000"/>
              </a:spcBef>
            </a:pPr>
            <a:r>
              <a:rPr lang="en-US" sz="3600" b="1" dirty="0" smtClean="0">
                <a:latin typeface="Comic Sans MS" pitchFamily="66" charset="0"/>
              </a:rPr>
              <a:t>The question </a:t>
            </a:r>
          </a:p>
          <a:p>
            <a:pPr>
              <a:lnSpc>
                <a:spcPct val="150000"/>
              </a:lnSpc>
              <a:spcBef>
                <a:spcPct val="50000"/>
              </a:spcBef>
            </a:pPr>
            <a:r>
              <a:rPr lang="en-US" sz="3600" b="1" dirty="0" smtClean="0">
                <a:solidFill>
                  <a:srgbClr val="C00000"/>
                </a:solidFill>
                <a:latin typeface="Comic Sans MS" pitchFamily="66" charset="0"/>
              </a:rPr>
              <a:t>What is Light ?</a:t>
            </a:r>
          </a:p>
          <a:p>
            <a:pPr>
              <a:lnSpc>
                <a:spcPct val="150000"/>
              </a:lnSpc>
              <a:spcBef>
                <a:spcPct val="50000"/>
              </a:spcBef>
            </a:pPr>
            <a:r>
              <a:rPr lang="en-US" sz="3600" b="1" dirty="0" smtClean="0">
                <a:latin typeface="Comic Sans MS" pitchFamily="66" charset="0"/>
              </a:rPr>
              <a:t>has intrigued </a:t>
            </a:r>
            <a:r>
              <a:rPr lang="en-US" sz="3600" b="1" dirty="0">
                <a:latin typeface="Comic Sans MS" pitchFamily="66" charset="0"/>
              </a:rPr>
              <a:t>mankind ever since he could see</a:t>
            </a:r>
          </a:p>
        </p:txBody>
      </p:sp>
    </p:spTree>
    <p:extLst>
      <p:ext uri="{BB962C8B-B14F-4D97-AF65-F5344CB8AC3E}">
        <p14:creationId xmlns="" xmlns:p14="http://schemas.microsoft.com/office/powerpoint/2010/main" val="21081576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8816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EWTON"/>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382" y="357799"/>
            <a:ext cx="1800199" cy="26974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5" name="Text Box 3"/>
          <p:cNvSpPr txBox="1">
            <a:spLocks noChangeArrowheads="1"/>
          </p:cNvSpPr>
          <p:nvPr/>
        </p:nvSpPr>
        <p:spPr bwMode="auto">
          <a:xfrm>
            <a:off x="2051720" y="260648"/>
            <a:ext cx="6048672"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3600" b="1" dirty="0" smtClean="0">
                <a:latin typeface="Calibri" panose="020F0502020204030204" pitchFamily="34" charset="0"/>
              </a:rPr>
              <a:t>	Isaac </a:t>
            </a:r>
            <a:r>
              <a:rPr lang="en-US" altLang="en-US" sz="3600" b="1" dirty="0">
                <a:latin typeface="Calibri" panose="020F0502020204030204" pitchFamily="34" charset="0"/>
              </a:rPr>
              <a:t>Newton in </a:t>
            </a:r>
            <a:r>
              <a:rPr lang="en-US" altLang="en-US" sz="3600" b="1" dirty="0" smtClean="0">
                <a:latin typeface="Calibri" panose="020F0502020204030204" pitchFamily="34" charset="0"/>
              </a:rPr>
              <a:t>his book on </a:t>
            </a:r>
          </a:p>
          <a:p>
            <a:pPr>
              <a:spcBef>
                <a:spcPct val="0"/>
              </a:spcBef>
              <a:buFontTx/>
              <a:buNone/>
            </a:pPr>
            <a:r>
              <a:rPr lang="en-US" altLang="en-US" sz="3600" b="1" i="1" dirty="0" smtClean="0">
                <a:latin typeface="Calibri" panose="020F0502020204030204" pitchFamily="34" charset="0"/>
              </a:rPr>
              <a:t>	</a:t>
            </a:r>
            <a:r>
              <a:rPr lang="en-US" altLang="en-US" sz="3600" b="1" i="1" dirty="0" smtClean="0">
                <a:solidFill>
                  <a:srgbClr val="C00000"/>
                </a:solidFill>
                <a:latin typeface="Calibri" panose="020F0502020204030204" pitchFamily="34" charset="0"/>
              </a:rPr>
              <a:t>OPTICKS</a:t>
            </a:r>
            <a:r>
              <a:rPr lang="en-US" altLang="en-US" sz="3600" b="1" dirty="0" smtClean="0">
                <a:solidFill>
                  <a:srgbClr val="C00000"/>
                </a:solidFill>
                <a:latin typeface="Calibri" panose="020F0502020204030204" pitchFamily="34" charset="0"/>
              </a:rPr>
              <a:t> </a:t>
            </a:r>
            <a:r>
              <a:rPr lang="en-US" altLang="en-US" sz="3600" b="1" dirty="0">
                <a:solidFill>
                  <a:srgbClr val="C00000"/>
                </a:solidFill>
                <a:latin typeface="Calibri" panose="020F0502020204030204" pitchFamily="34" charset="0"/>
              </a:rPr>
              <a:t>(1687</a:t>
            </a:r>
            <a:r>
              <a:rPr lang="en-US" altLang="en-US" sz="3600" b="1" dirty="0" smtClean="0">
                <a:solidFill>
                  <a:srgbClr val="C00000"/>
                </a:solidFill>
                <a:latin typeface="Calibri" panose="020F0502020204030204" pitchFamily="34" charset="0"/>
              </a:rPr>
              <a:t>)</a:t>
            </a:r>
          </a:p>
          <a:p>
            <a:pPr>
              <a:spcBef>
                <a:spcPct val="0"/>
              </a:spcBef>
              <a:buFontTx/>
              <a:buNone/>
            </a:pPr>
            <a:r>
              <a:rPr lang="en-US" altLang="en-US" sz="3600" b="1" dirty="0" smtClean="0">
                <a:latin typeface="Calibri" panose="020F0502020204030204" pitchFamily="34" charset="0"/>
              </a:rPr>
              <a:t>	had put forward the corpuscular model of light</a:t>
            </a:r>
            <a:endParaRPr lang="en-US" altLang="en-US" sz="3600" b="1" dirty="0">
              <a:latin typeface="Calibri" panose="020F0502020204030204" pitchFamily="34" charset="0"/>
            </a:endParaRPr>
          </a:p>
        </p:txBody>
      </p:sp>
      <p:grpSp>
        <p:nvGrpSpPr>
          <p:cNvPr id="2" name="Group 3"/>
          <p:cNvGrpSpPr/>
          <p:nvPr/>
        </p:nvGrpSpPr>
        <p:grpSpPr>
          <a:xfrm>
            <a:off x="2505379" y="2533793"/>
            <a:ext cx="6675133" cy="4639623"/>
            <a:chOff x="773030" y="1143000"/>
            <a:chExt cx="6675133" cy="4639623"/>
          </a:xfrm>
        </p:grpSpPr>
        <p:grpSp>
          <p:nvGrpSpPr>
            <p:cNvPr id="3" name="Group 23"/>
            <p:cNvGrpSpPr>
              <a:grpSpLocks/>
            </p:cNvGrpSpPr>
            <p:nvPr/>
          </p:nvGrpSpPr>
          <p:grpSpPr bwMode="auto">
            <a:xfrm>
              <a:off x="773030" y="1524000"/>
              <a:ext cx="3143250" cy="3448050"/>
              <a:chOff x="1680" y="560"/>
              <a:chExt cx="2640" cy="2896"/>
            </a:xfrm>
          </p:grpSpPr>
          <p:sp>
            <p:nvSpPr>
              <p:cNvPr id="12" name="Line 3"/>
              <p:cNvSpPr>
                <a:spLocks noChangeShapeType="1"/>
              </p:cNvSpPr>
              <p:nvPr/>
            </p:nvSpPr>
            <p:spPr bwMode="auto">
              <a:xfrm>
                <a:off x="1680" y="2034"/>
                <a:ext cx="2324" cy="0"/>
              </a:xfrm>
              <a:prstGeom prst="line">
                <a:avLst/>
              </a:prstGeom>
              <a:noFill/>
              <a:ln w="38100">
                <a:solidFill>
                  <a:schemeClr val="tx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US" sz="1800"/>
              </a:p>
            </p:txBody>
          </p:sp>
          <p:sp>
            <p:nvSpPr>
              <p:cNvPr id="13" name="Line 4"/>
              <p:cNvSpPr>
                <a:spLocks noChangeShapeType="1"/>
              </p:cNvSpPr>
              <p:nvPr/>
            </p:nvSpPr>
            <p:spPr bwMode="auto">
              <a:xfrm flipV="1">
                <a:off x="2848" y="560"/>
                <a:ext cx="0" cy="2896"/>
              </a:xfrm>
              <a:prstGeom prst="line">
                <a:avLst/>
              </a:prstGeom>
              <a:noFill/>
              <a:ln w="38100">
                <a:solidFill>
                  <a:schemeClr val="tx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en-US" sz="1800"/>
              </a:p>
            </p:txBody>
          </p:sp>
          <p:sp>
            <p:nvSpPr>
              <p:cNvPr id="14" name="Line 5"/>
              <p:cNvSpPr>
                <a:spLocks noChangeShapeType="1"/>
              </p:cNvSpPr>
              <p:nvPr/>
            </p:nvSpPr>
            <p:spPr bwMode="auto">
              <a:xfrm flipH="1" flipV="1">
                <a:off x="1959" y="675"/>
                <a:ext cx="889" cy="1371"/>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5" name="Line 6"/>
              <p:cNvSpPr>
                <a:spLocks noChangeShapeType="1"/>
              </p:cNvSpPr>
              <p:nvPr/>
            </p:nvSpPr>
            <p:spPr bwMode="auto">
              <a:xfrm>
                <a:off x="2848" y="2034"/>
                <a:ext cx="495" cy="1422"/>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6" name="Oval 7"/>
              <p:cNvSpPr>
                <a:spLocks noChangeArrowheads="1"/>
              </p:cNvSpPr>
              <p:nvPr/>
            </p:nvSpPr>
            <p:spPr bwMode="auto">
              <a:xfrm>
                <a:off x="2277" y="1183"/>
                <a:ext cx="51" cy="50"/>
              </a:xfrm>
              <a:prstGeom prst="ellipse">
                <a:avLst/>
              </a:prstGeom>
              <a:solidFill>
                <a:srgbClr val="000000"/>
              </a:solidFill>
              <a:ln w="9525">
                <a:solidFill>
                  <a:srgbClr val="000000"/>
                </a:solidFill>
                <a:round/>
                <a:headEnd/>
                <a:tailEnd/>
              </a:ln>
            </p:spPr>
            <p:txBody>
              <a:bodyPr/>
              <a:lstStyle/>
              <a:p>
                <a:endParaRPr lang="en-US" sz="1800"/>
              </a:p>
            </p:txBody>
          </p:sp>
          <p:sp>
            <p:nvSpPr>
              <p:cNvPr id="17" name="Arc 9"/>
              <p:cNvSpPr>
                <a:spLocks/>
              </p:cNvSpPr>
              <p:nvPr/>
            </p:nvSpPr>
            <p:spPr bwMode="auto">
              <a:xfrm flipV="1">
                <a:off x="2848" y="2402"/>
                <a:ext cx="127" cy="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800"/>
              </a:p>
            </p:txBody>
          </p:sp>
          <p:sp>
            <p:nvSpPr>
              <p:cNvPr id="18" name="Text Box 10"/>
              <p:cNvSpPr txBox="1">
                <a:spLocks noChangeArrowheads="1"/>
              </p:cNvSpPr>
              <p:nvPr/>
            </p:nvSpPr>
            <p:spPr bwMode="auto">
              <a:xfrm>
                <a:off x="2807" y="2312"/>
                <a:ext cx="371" cy="4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1800" b="1" dirty="0">
                    <a:sym typeface="Symbol" pitchFamily="18" charset="2"/>
                  </a:rPr>
                  <a:t>  </a:t>
                </a:r>
                <a:r>
                  <a:rPr lang="en-US" sz="1800" b="1" baseline="-25000" dirty="0"/>
                  <a:t>2</a:t>
                </a:r>
                <a:endParaRPr lang="en-US" sz="1800" b="1" dirty="0"/>
              </a:p>
            </p:txBody>
          </p:sp>
          <p:sp>
            <p:nvSpPr>
              <p:cNvPr id="19" name="Text Box 11"/>
              <p:cNvSpPr txBox="1">
                <a:spLocks noChangeArrowheads="1"/>
              </p:cNvSpPr>
              <p:nvPr/>
            </p:nvSpPr>
            <p:spPr bwMode="auto">
              <a:xfrm>
                <a:off x="2565" y="1196"/>
                <a:ext cx="375"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1800" b="1" dirty="0">
                    <a:sym typeface="Symbol" pitchFamily="18" charset="2"/>
                  </a:rPr>
                  <a:t>  </a:t>
                </a:r>
                <a:r>
                  <a:rPr lang="en-US" sz="1800" b="1" baseline="-25000" dirty="0"/>
                  <a:t>1</a:t>
                </a:r>
                <a:endParaRPr lang="en-US" sz="1800" b="1" dirty="0"/>
              </a:p>
            </p:txBody>
          </p:sp>
          <p:sp>
            <p:nvSpPr>
              <p:cNvPr id="20" name="Arc 12"/>
              <p:cNvSpPr>
                <a:spLocks/>
              </p:cNvSpPr>
              <p:nvPr/>
            </p:nvSpPr>
            <p:spPr bwMode="auto">
              <a:xfrm rot="9687937" flipV="1">
                <a:off x="2720" y="1823"/>
                <a:ext cx="140" cy="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sz="1800"/>
              </a:p>
            </p:txBody>
          </p:sp>
          <p:sp>
            <p:nvSpPr>
              <p:cNvPr id="21" name="Oval 13"/>
              <p:cNvSpPr>
                <a:spLocks noChangeArrowheads="1"/>
              </p:cNvSpPr>
              <p:nvPr/>
            </p:nvSpPr>
            <p:spPr bwMode="auto">
              <a:xfrm>
                <a:off x="3178" y="3011"/>
                <a:ext cx="51" cy="51"/>
              </a:xfrm>
              <a:prstGeom prst="ellipse">
                <a:avLst/>
              </a:prstGeom>
              <a:solidFill>
                <a:srgbClr val="000000"/>
              </a:solidFill>
              <a:ln w="9525">
                <a:solidFill>
                  <a:srgbClr val="000000"/>
                </a:solidFill>
                <a:round/>
                <a:headEnd/>
                <a:tailEnd/>
              </a:ln>
            </p:spPr>
            <p:txBody>
              <a:bodyPr/>
              <a:lstStyle/>
              <a:p>
                <a:endParaRPr lang="en-US" sz="1800"/>
              </a:p>
            </p:txBody>
          </p:sp>
          <p:sp>
            <p:nvSpPr>
              <p:cNvPr id="22" name="Text Box 17"/>
              <p:cNvSpPr txBox="1">
                <a:spLocks noChangeArrowheads="1"/>
              </p:cNvSpPr>
              <p:nvPr/>
            </p:nvSpPr>
            <p:spPr bwMode="auto">
              <a:xfrm>
                <a:off x="2299" y="960"/>
                <a:ext cx="533" cy="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1800" b="1" dirty="0"/>
                  <a:t>p</a:t>
                </a:r>
                <a:r>
                  <a:rPr lang="en-US" sz="1800" b="1" baseline="-25000" dirty="0"/>
                  <a:t>1</a:t>
                </a:r>
                <a:endParaRPr lang="en-US" sz="1800" b="1" dirty="0"/>
              </a:p>
            </p:txBody>
          </p:sp>
          <p:sp>
            <p:nvSpPr>
              <p:cNvPr id="23" name="Text Box 18"/>
              <p:cNvSpPr txBox="1">
                <a:spLocks noChangeArrowheads="1"/>
              </p:cNvSpPr>
              <p:nvPr/>
            </p:nvSpPr>
            <p:spPr bwMode="auto">
              <a:xfrm>
                <a:off x="3127" y="2894"/>
                <a:ext cx="533" cy="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1800" b="1" dirty="0"/>
                  <a:t>  p</a:t>
                </a:r>
                <a:r>
                  <a:rPr lang="en-US" sz="1800" b="1" baseline="-25000" dirty="0"/>
                  <a:t>2</a:t>
                </a:r>
                <a:endParaRPr lang="en-US" sz="1800" b="1" dirty="0"/>
              </a:p>
            </p:txBody>
          </p:sp>
          <p:sp>
            <p:nvSpPr>
              <p:cNvPr id="24" name="Text Box 19"/>
              <p:cNvSpPr txBox="1">
                <a:spLocks noChangeArrowheads="1"/>
              </p:cNvSpPr>
              <p:nvPr/>
            </p:nvSpPr>
            <p:spPr bwMode="auto">
              <a:xfrm>
                <a:off x="3984" y="1824"/>
                <a:ext cx="336"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2100" b="1" i="1" dirty="0"/>
                  <a:t> x</a:t>
                </a:r>
              </a:p>
            </p:txBody>
          </p:sp>
        </p:grpSp>
        <p:sp>
          <p:nvSpPr>
            <p:cNvPr id="6" name="Rectangle 21"/>
            <p:cNvSpPr>
              <a:spLocks noChangeArrowheads="1"/>
            </p:cNvSpPr>
            <p:nvPr/>
          </p:nvSpPr>
          <p:spPr bwMode="auto">
            <a:xfrm>
              <a:off x="809951" y="5090126"/>
              <a:ext cx="3641613" cy="692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en-US" sz="2100" b="1" dirty="0"/>
                <a:t> Refraction of a corpuscle</a:t>
              </a:r>
              <a:endParaRPr lang="en-US" sz="1800" b="1" dirty="0"/>
            </a:p>
            <a:p>
              <a:pPr eaLnBrk="0" hangingPunct="0"/>
              <a:endParaRPr lang="en-US" sz="1800" b="1" dirty="0"/>
            </a:p>
          </p:txBody>
        </p:sp>
        <p:sp>
          <p:nvSpPr>
            <p:cNvPr id="7" name="Text Box 19"/>
            <p:cNvSpPr txBox="1">
              <a:spLocks noChangeArrowheads="1"/>
            </p:cNvSpPr>
            <p:nvPr/>
          </p:nvSpPr>
          <p:spPr bwMode="auto">
            <a:xfrm>
              <a:off x="2021243" y="1143000"/>
              <a:ext cx="40005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0" hangingPunct="0"/>
              <a:r>
                <a:rPr lang="en-US" sz="2100" b="1" i="1" dirty="0"/>
                <a:t> y</a:t>
              </a:r>
            </a:p>
          </p:txBody>
        </p:sp>
        <p:graphicFrame>
          <p:nvGraphicFramePr>
            <p:cNvPr id="8" name="Object 7"/>
            <p:cNvGraphicFramePr>
              <a:graphicFrameLocks noChangeAspect="1"/>
            </p:cNvGraphicFramePr>
            <p:nvPr>
              <p:extLst>
                <p:ext uri="{D42A27DB-BD31-4B8C-83A1-F6EECF244321}">
                  <p14:modId xmlns:p14="http://schemas.microsoft.com/office/powerpoint/2010/main" xmlns="" val="512726991"/>
                </p:ext>
              </p:extLst>
            </p:nvPr>
          </p:nvGraphicFramePr>
          <p:xfrm>
            <a:off x="3945461" y="3431560"/>
            <a:ext cx="3311465" cy="1132672"/>
          </p:xfrm>
          <a:graphic>
            <a:graphicData uri="http://schemas.openxmlformats.org/presentationml/2006/ole">
              <p:oleObj spid="_x0000_s2906114" name="Equation" r:id="rId5" imgW="1244520" imgH="431640" progId="Equation.DSMT4">
                <p:embed/>
              </p:oleObj>
            </a:graphicData>
          </a:graphic>
        </p:graphicFrame>
        <p:cxnSp>
          <p:nvCxnSpPr>
            <p:cNvPr id="9" name="Straight Arrow Connector 8"/>
            <p:cNvCxnSpPr/>
            <p:nvPr/>
          </p:nvCxnSpPr>
          <p:spPr>
            <a:xfrm rot="360000">
              <a:off x="1088985" y="1666536"/>
              <a:ext cx="168442" cy="184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140000">
              <a:off x="2656134" y="4817952"/>
              <a:ext cx="168442" cy="184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03138" y="4563511"/>
              <a:ext cx="3345025" cy="600164"/>
            </a:xfrm>
            <a:prstGeom prst="rect">
              <a:avLst/>
            </a:prstGeom>
            <a:noFill/>
          </p:spPr>
          <p:txBody>
            <a:bodyPr wrap="square" rtlCol="0">
              <a:spAutoFit/>
            </a:bodyPr>
            <a:lstStyle/>
            <a:p>
              <a:r>
                <a:rPr lang="en-US" sz="3200" b="1" dirty="0">
                  <a:solidFill>
                    <a:srgbClr val="C00000"/>
                  </a:solidFill>
                  <a:latin typeface="Calibri" pitchFamily="34" charset="0"/>
                </a:rPr>
                <a:t>Snell’s Law</a:t>
              </a:r>
            </a:p>
          </p:txBody>
        </p:sp>
      </p:grpSp>
    </p:spTree>
    <p:extLst>
      <p:ext uri="{BB962C8B-B14F-4D97-AF65-F5344CB8AC3E}">
        <p14:creationId xmlns:p14="http://schemas.microsoft.com/office/powerpoint/2010/main" xmlns="" val="2249121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35047</TotalTime>
  <Words>1774</Words>
  <Application>Microsoft Office PowerPoint</Application>
  <PresentationFormat>On-screen Show (4:3)</PresentationFormat>
  <Paragraphs>343</Paragraphs>
  <Slides>80</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2" baseType="lpstr">
      <vt:lpstr>Default Design</vt:lpstr>
      <vt:lpstr>Equation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ajoykghatak</dc:creator>
  <cp:lastModifiedBy>Ajoy Ghatak</cp:lastModifiedBy>
  <cp:revision>1003</cp:revision>
  <dcterms:created xsi:type="dcterms:W3CDTF">2010-02-08T11:17:08Z</dcterms:created>
  <dcterms:modified xsi:type="dcterms:W3CDTF">2025-04-13T06:37:31Z</dcterms:modified>
</cp:coreProperties>
</file>